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handoutMasterIdLst>
    <p:handoutMasterId r:id="rId26"/>
  </p:handoutMasterIdLst>
  <p:sldIdLst>
    <p:sldId id="256" r:id="rId3"/>
    <p:sldId id="432" r:id="rId4"/>
    <p:sldId id="429" r:id="rId5"/>
    <p:sldId id="356" r:id="rId6"/>
    <p:sldId id="357" r:id="rId7"/>
    <p:sldId id="433" r:id="rId8"/>
    <p:sldId id="434" r:id="rId9"/>
    <p:sldId id="435" r:id="rId10"/>
    <p:sldId id="436" r:id="rId11"/>
    <p:sldId id="437" r:id="rId12"/>
    <p:sldId id="439" r:id="rId13"/>
    <p:sldId id="444" r:id="rId14"/>
    <p:sldId id="445" r:id="rId15"/>
    <p:sldId id="446" r:id="rId16"/>
    <p:sldId id="443" r:id="rId17"/>
    <p:sldId id="416" r:id="rId18"/>
    <p:sldId id="449" r:id="rId19"/>
    <p:sldId id="447" r:id="rId20"/>
    <p:sldId id="448" r:id="rId21"/>
    <p:sldId id="441" r:id="rId22"/>
    <p:sldId id="442" r:id="rId23"/>
    <p:sldId id="344" r:id="rId24"/>
  </p:sldIdLst>
  <p:sldSz cx="9144000" cy="6858000" type="screen4x3"/>
  <p:notesSz cx="7045325" cy="9345613"/>
  <p:defaultTextStyle>
    <a:defPPr>
      <a:defRPr lang="en-US"/>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90829" autoAdjust="0"/>
  </p:normalViewPr>
  <p:slideViewPr>
    <p:cSldViewPr>
      <p:cViewPr>
        <p:scale>
          <a:sx n="65" d="100"/>
          <a:sy n="65" d="100"/>
        </p:scale>
        <p:origin x="-276" y="-150"/>
      </p:cViewPr>
      <p:guideLst>
        <p:guide orient="horz" pos="2160"/>
        <p:guide pos="2880"/>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12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3523" cy="467281"/>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90157" y="0"/>
            <a:ext cx="3053523" cy="467281"/>
          </a:xfrm>
          <a:prstGeom prst="rect">
            <a:avLst/>
          </a:prstGeom>
        </p:spPr>
        <p:txBody>
          <a:bodyPr vert="horz" lIns="91440" tIns="45720" rIns="91440" bIns="45720" rtlCol="0"/>
          <a:lstStyle>
            <a:lvl1pPr algn="r">
              <a:defRPr sz="1200"/>
            </a:lvl1pPr>
          </a:lstStyle>
          <a:p>
            <a:pPr>
              <a:defRPr/>
            </a:pPr>
            <a:fld id="{03432E97-193B-4AD9-9A26-191C467A99E3}" type="datetimeFigureOut">
              <a:rPr lang="en-US"/>
              <a:pPr>
                <a:defRPr/>
              </a:pPr>
              <a:t>11/3/2014</a:t>
            </a:fld>
            <a:endParaRPr lang="en-US"/>
          </a:p>
        </p:txBody>
      </p:sp>
      <p:sp>
        <p:nvSpPr>
          <p:cNvPr id="4" name="Footer Placeholder 3"/>
          <p:cNvSpPr>
            <a:spLocks noGrp="1"/>
          </p:cNvSpPr>
          <p:nvPr>
            <p:ph type="ftr" sz="quarter" idx="2"/>
          </p:nvPr>
        </p:nvSpPr>
        <p:spPr>
          <a:xfrm>
            <a:off x="1" y="8876835"/>
            <a:ext cx="3053523" cy="467281"/>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90157" y="8876835"/>
            <a:ext cx="3053523" cy="467281"/>
          </a:xfrm>
          <a:prstGeom prst="rect">
            <a:avLst/>
          </a:prstGeom>
        </p:spPr>
        <p:txBody>
          <a:bodyPr vert="horz" lIns="91440" tIns="45720" rIns="91440" bIns="45720" rtlCol="0" anchor="b"/>
          <a:lstStyle>
            <a:lvl1pPr algn="r">
              <a:defRPr sz="1200"/>
            </a:lvl1pPr>
          </a:lstStyle>
          <a:p>
            <a:pPr>
              <a:defRPr/>
            </a:pPr>
            <a:fld id="{6C711F80-79F9-4660-AEBC-221E14817FE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53523" cy="4672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990157" y="0"/>
            <a:ext cx="3053523" cy="4672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87450" y="701675"/>
            <a:ext cx="4670425" cy="350361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4533" y="4439166"/>
            <a:ext cx="5636260" cy="42055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76835"/>
            <a:ext cx="3053523" cy="4672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990157" y="8876835"/>
            <a:ext cx="3053523" cy="4672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C6119BC-1BDD-40B4-BB4D-0A03CC9DE7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Indian exports is a little more than 200 M. Kgs at a value of Rs.4500 crores.  10</a:t>
            </a:r>
            <a:r>
              <a:rPr lang="en-US" baseline="0" dirty="0" smtClean="0"/>
              <a:t> years ago it was 183 million kgs. </a:t>
            </a:r>
            <a:r>
              <a:rPr lang="en-US" dirty="0" smtClean="0"/>
              <a:t>There is a huge domestic demand which the industry has been catering to from the increases in production.  Consumption in 2005 was 760 million kgs which has gone up to</a:t>
            </a:r>
            <a:r>
              <a:rPr lang="en-US" baseline="0" dirty="0" smtClean="0"/>
              <a:t> in 2013 to 926 million kgs.  </a:t>
            </a:r>
            <a:r>
              <a:rPr lang="en-US" dirty="0" smtClean="0"/>
              <a:t>However, our per capita consumption at 733 grams per head is low when compared to Pakistan, Turkey or U.K. where consumption ranges from 1 to 1.2 kg. This needs to be addressed.</a:t>
            </a:r>
          </a:p>
          <a:p>
            <a:pPr eaLnBrk="1" hangingPunct="1"/>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C96807-2A3D-4099-B2FC-AB9E694173BF}" type="slidenum">
              <a:rPr lang="en-US" smtClean="0">
                <a:latin typeface="Arial" panose="020B0604020202020204" pitchFamily="34" charset="0"/>
              </a:rPr>
              <a:pPr>
                <a:spcBef>
                  <a:spcPct val="0"/>
                </a:spcBef>
              </a:pPr>
              <a:t>2</a:t>
            </a:fld>
            <a:endParaRPr lang="en-US" smtClean="0">
              <a:latin typeface="Arial" panose="020B0604020202020204" pitchFamily="34" charset="0"/>
            </a:endParaRPr>
          </a:p>
        </p:txBody>
      </p:sp>
    </p:spTree>
    <p:extLst>
      <p:ext uri="{BB962C8B-B14F-4D97-AF65-F5344CB8AC3E}">
        <p14:creationId xmlns:p14="http://schemas.microsoft.com/office/powerpoint/2010/main" xmlns="" val="4128741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lvl="0"/>
            <a:r>
              <a:rPr lang="en-US" sz="1200" kern="1200" dirty="0" smtClean="0">
                <a:solidFill>
                  <a:schemeClr val="tx1"/>
                </a:solidFill>
                <a:effectLst/>
                <a:latin typeface="+mn-lt"/>
                <a:ea typeface="+mn-ea"/>
                <a:cs typeface="+mn-cs"/>
              </a:rPr>
              <a:t>Small Tea Growers produce over 33 per cent of teas and are vital to the industry. Their contribution is phenomenal. Had they not been there our crops would have been much lower.  The Tea Board Directorate is playing a developmental role in integrating this segment and the organized sector is keen to assist the Tea Board on this initiative.  </a:t>
            </a:r>
            <a:endParaRPr lang="en-IN" sz="1200" kern="1200" dirty="0" smtClean="0">
              <a:solidFill>
                <a:schemeClr val="tx1"/>
              </a:solidFill>
              <a:effectLst/>
              <a:latin typeface="+mn-lt"/>
              <a:ea typeface="+mn-ea"/>
              <a:cs typeface="+mn-cs"/>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95160E-4A32-48B0-8459-AFC2A3604795}" type="slidenum">
              <a:rPr lang="en-US" smtClean="0">
                <a:latin typeface="Arial" panose="020B0604020202020204" pitchFamily="34" charset="0"/>
              </a:rPr>
              <a:pPr>
                <a:spcBef>
                  <a:spcPct val="0"/>
                </a:spcBef>
              </a:pPr>
              <a:t>20</a:t>
            </a:fld>
            <a:endParaRPr lang="en-US" smtClean="0">
              <a:latin typeface="Arial" panose="020B0604020202020204" pitchFamily="34" charset="0"/>
            </a:endParaRPr>
          </a:p>
        </p:txBody>
      </p:sp>
    </p:spTree>
    <p:extLst>
      <p:ext uri="{BB962C8B-B14F-4D97-AF65-F5344CB8AC3E}">
        <p14:creationId xmlns:p14="http://schemas.microsoft.com/office/powerpoint/2010/main" xmlns="" val="4243354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89038" y="701675"/>
            <a:ext cx="4670425" cy="3503613"/>
          </a:xfrm>
          <a:ln/>
        </p:spPr>
      </p:sp>
      <p:sp>
        <p:nvSpPr>
          <p:cNvPr id="72707" name="Rectangle 3"/>
          <p:cNvSpPr>
            <a:spLocks noGrp="1" noChangeArrowheads="1"/>
          </p:cNvSpPr>
          <p:nvPr>
            <p:ph type="body" idx="1"/>
          </p:nvPr>
        </p:nvSpPr>
        <p:spPr>
          <a:xfrm>
            <a:off x="704533" y="4437669"/>
            <a:ext cx="5636260" cy="4207023"/>
          </a:xfrm>
        </p:spPr>
        <p:txBody>
          <a:bodyPr lIns="91419" tIns="45709" rIns="91419" bIns="45709"/>
          <a:lstStyle/>
          <a:p>
            <a:pPr>
              <a:defRPr/>
            </a:pPr>
            <a:r>
              <a:rPr lang="en-US" b="1" dirty="0" smtClean="0">
                <a:latin typeface="+mn-lt"/>
              </a:rPr>
              <a:t>Slide no.11 - Production : Corporate &amp;  BLF Sector  (M Kg)</a:t>
            </a:r>
            <a:endParaRPr lang="en-US" dirty="0" smtClean="0">
              <a:latin typeface="+mn-lt"/>
            </a:endParaRPr>
          </a:p>
          <a:p>
            <a:pPr>
              <a:defRPr/>
            </a:pPr>
            <a:r>
              <a:rPr lang="en-US" dirty="0" smtClean="0">
                <a:latin typeface="+mn-lt"/>
              </a:rPr>
              <a:t>To illustrate the position this slide shows up the fact of a de-growth of 52 million </a:t>
            </a:r>
            <a:r>
              <a:rPr lang="en-US" dirty="0" err="1" smtClean="0">
                <a:latin typeface="+mn-lt"/>
              </a:rPr>
              <a:t>kgs</a:t>
            </a:r>
            <a:r>
              <a:rPr lang="en-US" dirty="0" smtClean="0">
                <a:latin typeface="+mn-lt"/>
              </a:rPr>
              <a:t>. of the corporate sector presenting India the first of its sustainability challenges.  Without the small grower performance India could have been in trouble with increasing consumption.</a:t>
            </a:r>
          </a:p>
          <a:p>
            <a:pPr eaLnBrk="1" hangingPunct="1">
              <a:spcBef>
                <a:spcPct val="0"/>
              </a:spcBef>
              <a:defRP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87450" y="701675"/>
            <a:ext cx="4672013" cy="3503613"/>
          </a:xfrm>
          <a:ln/>
        </p:spPr>
      </p:sp>
      <p:sp>
        <p:nvSpPr>
          <p:cNvPr id="40963" name="Rectangle 3"/>
          <p:cNvSpPr>
            <a:spLocks noGrp="1" noChangeArrowheads="1"/>
          </p:cNvSpPr>
          <p:nvPr>
            <p:ph type="body" idx="1"/>
          </p:nvPr>
        </p:nvSpPr>
        <p:spPr>
          <a:xfrm>
            <a:off x="939927" y="4439166"/>
            <a:ext cx="5165474" cy="4204029"/>
          </a:xfrm>
          <a:noFill/>
          <a:ln/>
        </p:spPr>
        <p:txBody>
          <a:bodyPr lIns="89718" tIns="44859" rIns="89718" bIns="44859"/>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Read the slide.</a:t>
            </a:r>
          </a:p>
          <a:p>
            <a:pPr eaLnBrk="1" hangingPunct="1"/>
            <a:r>
              <a:rPr lang="en-US" dirty="0" smtClean="0"/>
              <a:t>Thrust areas are - </a:t>
            </a:r>
          </a:p>
          <a:p>
            <a:pPr marL="698500" lvl="1" indent="-349250" algn="just" defTabSz="698500">
              <a:buFont typeface="Calibri" pitchFamily="34" charset="0"/>
              <a:buAutoNum type="arabicPeriod"/>
              <a:defRPr/>
            </a:pPr>
            <a:r>
              <a:rPr lang="en-US" altLang="en-US" dirty="0" smtClean="0">
                <a:solidFill>
                  <a:srgbClr val="FFC000"/>
                </a:solidFill>
                <a:cs typeface="Arial" charset="0"/>
              </a:rPr>
              <a:t>Increasing and Production &amp; Productivity through  Replanting and extension Planting.</a:t>
            </a:r>
          </a:p>
          <a:p>
            <a:pPr marL="698500" lvl="1" indent="-349250" algn="just" defTabSz="698500">
              <a:buFont typeface="Calibri" pitchFamily="34" charset="0"/>
              <a:buAutoNum type="arabicPeriod"/>
              <a:defRPr/>
            </a:pPr>
            <a:r>
              <a:rPr lang="en-US" altLang="en-US" dirty="0" smtClean="0">
                <a:solidFill>
                  <a:srgbClr val="FFC000"/>
                </a:solidFill>
                <a:cs typeface="Arial" charset="0"/>
              </a:rPr>
              <a:t>Special focus on development of small holdings</a:t>
            </a:r>
          </a:p>
          <a:p>
            <a:pPr marL="698500" lvl="1" indent="-349250" algn="just" defTabSz="698500">
              <a:buFont typeface="Calibri" pitchFamily="34" charset="0"/>
              <a:buAutoNum type="arabicPeriod"/>
              <a:defRPr/>
            </a:pPr>
            <a:r>
              <a:rPr lang="en-US" altLang="en-US" dirty="0" smtClean="0">
                <a:solidFill>
                  <a:srgbClr val="FFC000"/>
                </a:solidFill>
                <a:cs typeface="Arial" charset="0"/>
              </a:rPr>
              <a:t>Quality Assurance through Certification, value addition</a:t>
            </a:r>
          </a:p>
          <a:p>
            <a:pPr marL="698500" lvl="1" indent="-349250" algn="just" defTabSz="698500">
              <a:buFont typeface="Calibri" pitchFamily="34" charset="0"/>
              <a:buAutoNum type="arabicPeriod"/>
              <a:defRPr/>
            </a:pPr>
            <a:r>
              <a:rPr lang="en-US" altLang="en-US" dirty="0" smtClean="0">
                <a:solidFill>
                  <a:srgbClr val="FFC000"/>
                </a:solidFill>
                <a:cs typeface="Arial" charset="0"/>
              </a:rPr>
              <a:t>Market Promotion  - domestic and international</a:t>
            </a:r>
          </a:p>
          <a:p>
            <a:pPr marL="698500" lvl="1" indent="-349250" algn="just" defTabSz="698500">
              <a:buFont typeface="Calibri" pitchFamily="34" charset="0"/>
              <a:buAutoNum type="arabicPeriod"/>
              <a:defRPr/>
            </a:pPr>
            <a:r>
              <a:rPr lang="en-US" altLang="en-US" dirty="0" smtClean="0">
                <a:solidFill>
                  <a:srgbClr val="FFC000"/>
                </a:solidFill>
                <a:cs typeface="Arial" charset="0"/>
              </a:rPr>
              <a:t>Plantation Worker’s welfare</a:t>
            </a:r>
          </a:p>
          <a:p>
            <a:pPr marL="698500" lvl="1" indent="-349250" algn="just" defTabSz="698500">
              <a:buFont typeface="Calibri" pitchFamily="34" charset="0"/>
              <a:buAutoNum type="arabicPeriod"/>
              <a:defRPr/>
            </a:pPr>
            <a:r>
              <a:rPr lang="en-US" altLang="en-US" dirty="0" smtClean="0">
                <a:solidFill>
                  <a:srgbClr val="FFC000"/>
                </a:solidFill>
                <a:cs typeface="Arial" charset="0"/>
              </a:rPr>
              <a:t>Integrating Sustainability as the underlying</a:t>
            </a:r>
            <a:r>
              <a:rPr lang="en-US" altLang="en-US" baseline="0" dirty="0" smtClean="0">
                <a:solidFill>
                  <a:srgbClr val="FFC000"/>
                </a:solidFill>
                <a:cs typeface="Arial" charset="0"/>
              </a:rPr>
              <a:t> value in all operations</a:t>
            </a:r>
          </a:p>
          <a:p>
            <a:pPr marL="698500" lvl="1" indent="-349250" algn="just" defTabSz="698500">
              <a:buFont typeface="Calibri" pitchFamily="34" charset="0"/>
              <a:buAutoNum type="arabicPeriod"/>
              <a:defRPr/>
            </a:pPr>
            <a:r>
              <a:rPr lang="en-US" altLang="en-US" dirty="0" smtClean="0">
                <a:solidFill>
                  <a:srgbClr val="FFC000"/>
                </a:solidFill>
                <a:cs typeface="Arial" charset="0"/>
              </a:rPr>
              <a:t>Making R &amp; D a part of problem solving</a:t>
            </a:r>
            <a:r>
              <a:rPr lang="en-US" altLang="en-US" baseline="0" dirty="0" smtClean="0">
                <a:solidFill>
                  <a:srgbClr val="FFC000"/>
                </a:solidFill>
                <a:cs typeface="Arial" charset="0"/>
              </a:rPr>
              <a:t> on </a:t>
            </a:r>
            <a:r>
              <a:rPr lang="en-US" altLang="en-US" dirty="0" smtClean="0">
                <a:solidFill>
                  <a:srgbClr val="FFC000"/>
                </a:solidFill>
                <a:cs typeface="Arial" charset="0"/>
              </a:rPr>
              <a:t> - climate change- Pesticide Residue issues</a:t>
            </a:r>
          </a:p>
          <a:p>
            <a:pPr marL="698500" lvl="1" indent="-349250" algn="just" defTabSz="698500">
              <a:buFont typeface="Calibri" pitchFamily="34" charset="0"/>
              <a:buAutoNum type="arabicPeriod"/>
              <a:defRPr/>
            </a:pPr>
            <a:r>
              <a:rPr lang="en-US" altLang="en-US" dirty="0" smtClean="0">
                <a:solidFill>
                  <a:srgbClr val="FFC000"/>
                </a:solidFill>
                <a:cs typeface="Arial" charset="0"/>
              </a:rPr>
              <a:t>Regulatory measures for safeguarding the quality image of Indian teas</a:t>
            </a:r>
          </a:p>
          <a:p>
            <a:pPr eaLnBrk="1" hangingPunct="1"/>
            <a:endParaRPr 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77CB7F-BFA6-4A4B-8040-9A3FD51EFFF9}" type="slidenum">
              <a:rPr lang="en-US" smtClean="0">
                <a:latin typeface="Arial" panose="020B0604020202020204" pitchFamily="34" charset="0"/>
              </a:rPr>
              <a:pPr>
                <a:spcBef>
                  <a:spcPct val="0"/>
                </a:spcBef>
              </a:pPr>
              <a:t>6</a:t>
            </a:fld>
            <a:endParaRPr lang="en-US" smtClean="0">
              <a:latin typeface="Arial" panose="020B0604020202020204" pitchFamily="34" charset="0"/>
            </a:endParaRPr>
          </a:p>
        </p:txBody>
      </p:sp>
    </p:spTree>
    <p:extLst>
      <p:ext uri="{BB962C8B-B14F-4D97-AF65-F5344CB8AC3E}">
        <p14:creationId xmlns:p14="http://schemas.microsoft.com/office/powerpoint/2010/main" xmlns="" val="3854372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Productivity and yield is a major challenge and this is being</a:t>
            </a:r>
            <a:r>
              <a:rPr lang="en-US" baseline="0" dirty="0" smtClean="0"/>
              <a:t> addressed </a:t>
            </a:r>
            <a:r>
              <a:rPr lang="en-US" dirty="0" smtClean="0"/>
              <a:t>by replanting of old bushes</a:t>
            </a:r>
            <a:r>
              <a:rPr lang="en-US" baseline="0" dirty="0" smtClean="0"/>
              <a:t>. Revenue loss due to crop loss as well as long gestation period has compounded the problem of productivity. The total area under tea at present is  5.80 lac hectares and 50 years ago it was 3.54 lac hectares. </a:t>
            </a:r>
            <a:r>
              <a:rPr lang="en-US" dirty="0" smtClean="0"/>
              <a:t>SPTF</a:t>
            </a:r>
            <a:r>
              <a:rPr lang="en-US" baseline="0" dirty="0" smtClean="0"/>
              <a:t> has boosted the replanting rate to 1.93 % from 0.3% in 2007.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eaLnBrk="1" hangingPunct="1"/>
            <a:r>
              <a:rPr lang="en-US" dirty="0" smtClean="0"/>
              <a:t>To sustain this</a:t>
            </a:r>
            <a:r>
              <a:rPr lang="en-US" baseline="0" dirty="0" smtClean="0"/>
              <a:t> growth rate of </a:t>
            </a:r>
            <a:r>
              <a:rPr lang="en-US" dirty="0" smtClean="0"/>
              <a:t> uprooting and replanting activity, the Special Purpose Tea Fund (SPTF) Scheme should be further strengthened.  We propose that the Subsidy rate should be revised upwards to 40% and the unit cost indexed to the annual inflation.</a:t>
            </a:r>
          </a:p>
          <a:p>
            <a:pPr eaLnBrk="1" hangingPunct="1"/>
            <a:endParaRPr 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CDD15F-9BA1-415F-9EB8-27AFEC92D4E3}" type="slidenum">
              <a:rPr lang="en-US" smtClean="0">
                <a:latin typeface="Arial" panose="020B0604020202020204" pitchFamily="34" charset="0"/>
              </a:rPr>
              <a:pPr>
                <a:spcBef>
                  <a:spcPct val="0"/>
                </a:spcBef>
              </a:pPr>
              <a:t>7</a:t>
            </a:fld>
            <a:endParaRPr lang="en-US" smtClean="0">
              <a:latin typeface="Arial" panose="020B0604020202020204" pitchFamily="34" charset="0"/>
            </a:endParaRPr>
          </a:p>
        </p:txBody>
      </p:sp>
    </p:spTree>
    <p:extLst>
      <p:ext uri="{BB962C8B-B14F-4D97-AF65-F5344CB8AC3E}">
        <p14:creationId xmlns:p14="http://schemas.microsoft.com/office/powerpoint/2010/main" xmlns="" val="1239420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Fixed</a:t>
            </a:r>
            <a:r>
              <a:rPr lang="en-US" baseline="0" dirty="0" smtClean="0"/>
              <a:t> cost in COP is over 70%. Recommendations by the </a:t>
            </a:r>
            <a:r>
              <a:rPr lang="en-US" dirty="0" smtClean="0"/>
              <a:t>Central Government Committees on sharing of Social Welfare Costs presently  borne by the industry</a:t>
            </a:r>
            <a:r>
              <a:rPr lang="en-US" baseline="0" dirty="0" smtClean="0"/>
              <a:t> is a constructive proposal that should </a:t>
            </a:r>
            <a:r>
              <a:rPr lang="en-US" dirty="0" smtClean="0"/>
              <a:t> be implemented with suitable modifications to relevant Schemes for </a:t>
            </a:r>
            <a:r>
              <a:rPr lang="en-US" baseline="0" dirty="0" smtClean="0"/>
              <a:t>Health, Sanitation, Education, specially girl’s education, Housing, Women and Child Development, Skill Training being implemented by the </a:t>
            </a:r>
            <a:r>
              <a:rPr lang="en-US" baseline="0" dirty="0" err="1" smtClean="0"/>
              <a:t>Panchayats</a:t>
            </a:r>
            <a:r>
              <a:rPr lang="en-US" baseline="0" dirty="0" smtClean="0"/>
              <a:t> </a:t>
            </a:r>
            <a:r>
              <a:rPr lang="en-US" dirty="0" smtClean="0"/>
              <a:t>so as to make them applicable for the Tea estates.   </a:t>
            </a:r>
          </a:p>
          <a:p>
            <a:pPr eaLnBrk="1" hangingPunct="1">
              <a:spcBef>
                <a:spcPct val="0"/>
              </a:spcBef>
            </a:pPr>
            <a:r>
              <a:rPr lang="en-US" dirty="0" smtClean="0"/>
              <a:t> </a:t>
            </a:r>
          </a:p>
          <a:p>
            <a:pPr eaLnBrk="1" hangingPunct="1">
              <a:spcBef>
                <a:spcPct val="0"/>
              </a:spcBef>
            </a:pPr>
            <a:r>
              <a:rPr lang="en-US" dirty="0" smtClean="0"/>
              <a:t>The Schemes in their present form are targeted for the BPL population and cannot be made applicable for Tea estates workers in all cases.  The Government may also consider suitably amending the Plantation Labour Act (PLA) to facilitate implementation of these Schemes.</a:t>
            </a:r>
          </a:p>
          <a:p>
            <a:pPr eaLnBrk="1" hangingPunct="1">
              <a:spcBef>
                <a:spcPct val="0"/>
              </a:spcBef>
            </a:pPr>
            <a:endParaRPr 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8AED33-2B7B-4B71-A889-8FE028DD3A98}" type="slidenum">
              <a:rPr lang="en-US" smtClean="0">
                <a:latin typeface="Arial" panose="020B0604020202020204" pitchFamily="34" charset="0"/>
              </a:rPr>
              <a:pPr>
                <a:spcBef>
                  <a:spcPct val="0"/>
                </a:spcBef>
              </a:pPr>
              <a:t>8</a:t>
            </a:fld>
            <a:endParaRPr lang="en-US" smtClean="0">
              <a:latin typeface="Arial" panose="020B0604020202020204" pitchFamily="34" charset="0"/>
            </a:endParaRPr>
          </a:p>
        </p:txBody>
      </p:sp>
    </p:spTree>
    <p:extLst>
      <p:ext uri="{BB962C8B-B14F-4D97-AF65-F5344CB8AC3E}">
        <p14:creationId xmlns:p14="http://schemas.microsoft.com/office/powerpoint/2010/main" xmlns="" val="733178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Tea areas in the North</a:t>
            </a:r>
            <a:r>
              <a:rPr lang="en-US" baseline="0" dirty="0" smtClean="0"/>
              <a:t> East have been witnessing extreme weather conditions leading to prolonged droughts which has adversely affected production. Pest activities in plantations have also  increased escalating </a:t>
            </a:r>
            <a:r>
              <a:rPr lang="en-US" dirty="0" smtClean="0"/>
              <a:t>field maintenance operations costs. The role of irrigation for the Plantations is critical. We therefore propose the</a:t>
            </a:r>
            <a:r>
              <a:rPr lang="en-US" baseline="0" dirty="0" smtClean="0"/>
              <a:t> </a:t>
            </a:r>
            <a:r>
              <a:rPr lang="en-US" dirty="0" smtClean="0"/>
              <a:t>creation of irrigation infrastructure to</a:t>
            </a:r>
            <a:r>
              <a:rPr lang="en-US" baseline="0" dirty="0" smtClean="0"/>
              <a:t> mitigate the effects. </a:t>
            </a:r>
            <a:r>
              <a:rPr lang="en-US" dirty="0" smtClean="0"/>
              <a:t> Plantations Development Schemes therefore</a:t>
            </a:r>
            <a:r>
              <a:rPr lang="en-US" baseline="0" dirty="0" smtClean="0"/>
              <a:t> </a:t>
            </a:r>
            <a:r>
              <a:rPr lang="en-US" dirty="0" smtClean="0"/>
              <a:t>needs to be strengthened raising the expenditure ceiling to Rs.40 lakhs with no ceiling on irrigated area.  To combat</a:t>
            </a:r>
            <a:r>
              <a:rPr lang="en-US" baseline="0" dirty="0" smtClean="0"/>
              <a:t> </a:t>
            </a:r>
            <a:r>
              <a:rPr lang="en-US" dirty="0" smtClean="0"/>
              <a:t>increased pest activity</a:t>
            </a:r>
            <a:r>
              <a:rPr lang="en-US" baseline="0" dirty="0" smtClean="0"/>
              <a:t>, there is a need for expansion of the list of PPF’s which is under consideration. We would urge that notification of the expanded list is persued by the Tea Board.</a:t>
            </a:r>
          </a:p>
          <a:p>
            <a:pPr eaLnBrk="1" hangingPunct="1"/>
            <a:endParaRPr lang="en-US" baseline="0" dirty="0" smtClean="0"/>
          </a:p>
          <a:p>
            <a:pPr eaLnBrk="1" hangingPunct="1"/>
            <a:endParaRPr lang="en-US" dirty="0" smtClean="0"/>
          </a:p>
          <a:p>
            <a:pPr eaLnBrk="1" hangingPunct="1"/>
            <a:endParaRPr 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FB9422-0C0E-4E76-97F4-9C74DFE32636}" type="slidenum">
              <a:rPr lang="en-US" smtClean="0">
                <a:latin typeface="Arial" panose="020B0604020202020204" pitchFamily="34" charset="0"/>
              </a:rPr>
              <a:pPr>
                <a:spcBef>
                  <a:spcPct val="0"/>
                </a:spcBef>
              </a:pPr>
              <a:t>9</a:t>
            </a:fld>
            <a:endParaRPr lang="en-US" smtClean="0">
              <a:latin typeface="Arial" panose="020B0604020202020204" pitchFamily="34" charset="0"/>
            </a:endParaRPr>
          </a:p>
        </p:txBody>
      </p:sp>
    </p:spTree>
    <p:extLst>
      <p:ext uri="{BB962C8B-B14F-4D97-AF65-F5344CB8AC3E}">
        <p14:creationId xmlns:p14="http://schemas.microsoft.com/office/powerpoint/2010/main" xmlns="" val="20065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QUPDS Scheme has acted as a catalyst in modernizing our factories and also helped in product diversification particularly manufacture of Orthodox and Green Teas.  We propose continuance of this Scheme with increase in subsidy component from 25% to 40%.  </a:t>
            </a:r>
          </a:p>
          <a:p>
            <a:pPr eaLnBrk="1" hangingPunct="1">
              <a:spcBef>
                <a:spcPct val="0"/>
              </a:spcBef>
            </a:pPr>
            <a:r>
              <a:rPr lang="en-US" dirty="0" smtClean="0"/>
              <a:t>Orthodox subsidy : Rs 5 for leaf and Rs 2 for Dust.</a:t>
            </a:r>
          </a:p>
          <a:p>
            <a:pPr eaLnBrk="1" hangingPunct="1">
              <a:spcBef>
                <a:spcPct val="0"/>
              </a:spcBef>
            </a:pPr>
            <a:r>
              <a:rPr lang="en-US" dirty="0" smtClean="0"/>
              <a:t>Orthodox : India produces</a:t>
            </a:r>
            <a:r>
              <a:rPr lang="en-US" baseline="0" dirty="0" smtClean="0"/>
              <a:t> </a:t>
            </a:r>
            <a:r>
              <a:rPr lang="en-US" dirty="0" smtClean="0"/>
              <a:t>99 Million kgs or</a:t>
            </a:r>
            <a:r>
              <a:rPr lang="en-US" baseline="0" dirty="0" smtClean="0"/>
              <a:t> 100 million kgs approx.</a:t>
            </a:r>
          </a:p>
          <a:p>
            <a:pPr eaLnBrk="1" hangingPunct="1">
              <a:spcBef>
                <a:spcPct val="0"/>
              </a:spcBef>
            </a:pPr>
            <a:r>
              <a:rPr lang="en-US" baseline="0" dirty="0" smtClean="0"/>
              <a:t>Orthodox production cost @ </a:t>
            </a:r>
            <a:endParaRPr lang="en-US" dirty="0" smtClean="0"/>
          </a:p>
          <a:p>
            <a:pPr eaLnBrk="1" hangingPunct="1">
              <a:spcBef>
                <a:spcPct val="0"/>
              </a:spcBef>
            </a:pPr>
            <a:endParaRPr lang="en-US" dirty="0" smtClean="0"/>
          </a:p>
          <a:p>
            <a:pPr eaLnBrk="1" hangingPunct="1">
              <a:spcBef>
                <a:spcPct val="0"/>
              </a:spcBef>
            </a:pPr>
            <a:r>
              <a:rPr lang="en-US" dirty="0" smtClean="0"/>
              <a:t>The Tea industry has been receiving hardly 50% to 60% of its total power requirements and has to depend on captive generation for production. Since  generators also require up-gradation, we propose that generators installed in factories be included under the purview of the Quality Up-gradation Scheme</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F4A60D-789A-4B25-A1F8-086689DE6AA1}" type="slidenum">
              <a:rPr lang="en-US" smtClean="0">
                <a:latin typeface="Arial" panose="020B0604020202020204" pitchFamily="34" charset="0"/>
              </a:rPr>
              <a:pPr>
                <a:spcBef>
                  <a:spcPct val="0"/>
                </a:spcBef>
              </a:pPr>
              <a:t>10</a:t>
            </a:fld>
            <a:endParaRPr lang="en-US" smtClean="0">
              <a:latin typeface="Arial" panose="020B0604020202020204" pitchFamily="34" charset="0"/>
            </a:endParaRPr>
          </a:p>
        </p:txBody>
      </p:sp>
    </p:spTree>
    <p:extLst>
      <p:ext uri="{BB962C8B-B14F-4D97-AF65-F5344CB8AC3E}">
        <p14:creationId xmlns:p14="http://schemas.microsoft.com/office/powerpoint/2010/main" xmlns="" val="1936654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Tea industry has initiated B2C campaign in partnership with the Tea Board to boost domestic consumption.  This initiative needs to be sustained with higher outlays so that the per capita consumption of tea in India can be increased from its present level of around 733 gms per head per year. B2C</a:t>
            </a:r>
            <a:r>
              <a:rPr lang="en-US" baseline="0" dirty="0" smtClean="0"/>
              <a:t> campaign were held recently in Gurgaon and Ahmedabad which had the urban youth in large numbers. Our plan is to take the road show to 100 cities in phases and for this Tea Board’s continued support is essential. </a:t>
            </a:r>
            <a:endParaRPr lang="en-US" dirty="0" smtClean="0"/>
          </a:p>
          <a:p>
            <a:pPr eaLnBrk="1" hangingPunct="1"/>
            <a:endParaRPr lang="en-US" dirty="0" smtClean="0"/>
          </a:p>
          <a:p>
            <a:pPr eaLnBrk="1" hangingPunct="1"/>
            <a:r>
              <a:rPr lang="en-US" dirty="0" smtClean="0"/>
              <a:t>E-Auctions</a:t>
            </a:r>
            <a:r>
              <a:rPr lang="en-US" baseline="0" dirty="0" smtClean="0"/>
              <a:t> have led to improvement in the price discovery. </a:t>
            </a:r>
            <a:r>
              <a:rPr lang="en-US" sz="1200" b="0" dirty="0" smtClean="0">
                <a:solidFill>
                  <a:srgbClr val="FFC000"/>
                </a:solidFill>
              </a:rPr>
              <a:t>The system needs to evolve to a paperless transaction paradigm. We would request the Tea Board’s financial support in this regard.</a:t>
            </a:r>
            <a:endParaRPr lang="en-US" b="0" dirty="0" smtClean="0"/>
          </a:p>
          <a:p>
            <a:pPr eaLnBrk="1" hangingPunct="1"/>
            <a:r>
              <a:rPr lang="en-US" dirty="0" smtClean="0"/>
              <a:t> </a:t>
            </a:r>
          </a:p>
          <a:p>
            <a:pPr eaLnBrk="1" hangingPunct="1"/>
            <a:endParaRPr lang="en-US" dirty="0" smtClean="0"/>
          </a:p>
          <a:p>
            <a:pPr eaLnBrk="1" hangingPunct="1"/>
            <a:r>
              <a:rPr lang="en-US" dirty="0" smtClean="0"/>
              <a:t> </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37CFC3-A52A-442A-8FC6-FC1462A2477C}" type="slidenum">
              <a:rPr lang="en-US" smtClean="0">
                <a:latin typeface="Arial" panose="020B0604020202020204" pitchFamily="34" charset="0"/>
              </a:rPr>
              <a:pPr>
                <a:spcBef>
                  <a:spcPct val="0"/>
                </a:spcBef>
              </a:pPr>
              <a:t>11</a:t>
            </a:fld>
            <a:endParaRPr lang="en-US" smtClean="0">
              <a:latin typeface="Arial" panose="020B0604020202020204" pitchFamily="34" charset="0"/>
            </a:endParaRPr>
          </a:p>
        </p:txBody>
      </p:sp>
    </p:spTree>
    <p:extLst>
      <p:ext uri="{BB962C8B-B14F-4D97-AF65-F5344CB8AC3E}">
        <p14:creationId xmlns:p14="http://schemas.microsoft.com/office/powerpoint/2010/main" xmlns="" val="27764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7CCC8F0-6675-4D71-A3AE-B162192DFB30}" type="datetime1">
              <a:rPr lang="en-US"/>
              <a:pPr>
                <a:defRPr/>
              </a:pPr>
              <a:t>11/3/2014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5D44D4-EF1C-486B-914F-F059E603C3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A2AAAA8-2C94-45F1-B855-6E6B9F16CC61}" type="datetime1">
              <a:rPr lang="en-US"/>
              <a:pPr>
                <a:defRPr/>
              </a:pPr>
              <a:t>11/3/2014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F4484F-B292-4783-8DBF-5C952ECE2E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7C1839-F662-46D4-A204-7830E363D09C}" type="datetime1">
              <a:rPr lang="en-US"/>
              <a:pPr>
                <a:defRPr/>
              </a:pPr>
              <a:t>11/3/2014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3719A0-E3C2-4645-810F-7F3967E1750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2BBBFE-C507-4C20-ABDC-4F838CDE4BA4}" type="datetime1">
              <a:rPr lang="en-US"/>
              <a:pPr>
                <a:defRPr/>
              </a:pPr>
              <a:t>11/3/2014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FA3434-A35A-41FD-8B84-3BD82535E90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2F78FDF-CC6F-4E2E-BE73-AEAEEA8A848A}" type="datetime1">
              <a:rPr lang="en-US"/>
              <a:pPr>
                <a:defRPr/>
              </a:pPr>
              <a:t>11/3/2014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8F4B3E-4F44-4081-8CC3-D62B625045A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17FBB0-5962-492A-A1D2-45985248987A}" type="datetime1">
              <a:rPr lang="en-US"/>
              <a:pPr>
                <a:defRPr/>
              </a:pPr>
              <a:t>11/3/2014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EE0C751-FD71-4959-AF96-47EE2D20C33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2D918E6-92E3-4554-B8B7-A297E280C9BD}" type="datetime1">
              <a:rPr lang="en-US"/>
              <a:pPr>
                <a:defRPr/>
              </a:pPr>
              <a:t>11/3/2014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351ED33-2CD2-44BB-9CCE-45EF866B2E3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5F31BB-3220-405A-B5EA-7C9A9AF85059}" type="datetime1">
              <a:rPr lang="en-US"/>
              <a:pPr>
                <a:defRPr/>
              </a:pPr>
              <a:t>11/3/2014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F1EC92-93E5-4E66-8CB0-41FD2428125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2C2B102-8BAE-443F-89E7-BA4E39CF0EDE}" type="datetime1">
              <a:rPr lang="en-US"/>
              <a:pPr>
                <a:defRPr/>
              </a:pPr>
              <a:t>11/3/2014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6FDFC3-25B4-42A9-8CAA-400492DC9E7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7E04EE-867D-4C56-9B40-DC230FB2F500}" type="datetime1">
              <a:rPr lang="en-US"/>
              <a:pPr>
                <a:defRPr/>
              </a:pPr>
              <a:t>11/3/2014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16BB5F-32C4-4A1F-BFC5-D68D9C6136B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F48BF4-738A-44EF-A583-DB80FE249382}" type="datetime1">
              <a:rPr lang="en-US"/>
              <a:pPr>
                <a:defRPr/>
              </a:pPr>
              <a:t>11/3/2014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D89AF3-7D8C-488D-A01D-B920DB30475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473EA27-1003-4245-9E84-3921C7D52692}" type="datetime1">
              <a:rPr lang="en-US"/>
              <a:pPr>
                <a:defRPr/>
              </a:pPr>
              <a:t>11/3/2014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80969E-0FEB-429E-8F30-9A172E4999F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8C0C1B-04D5-49D9-8744-453484D5E735}" type="datetime1">
              <a:rPr lang="en-US"/>
              <a:pPr>
                <a:defRPr/>
              </a:pPr>
              <a:t>11/3/2014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9510AE-4848-4F92-803E-A048DAE83EE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48AD1590-DABE-43CE-A549-F839C8A55380}" type="datetime1">
              <a:rPr lang="en-US"/>
              <a:pPr>
                <a:defRPr/>
              </a:pPr>
              <a:t>11/3/2014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3F603C1-3E56-49C9-B9A1-8C7D484ED32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pPr>
              <a:defRPr/>
            </a:pPr>
            <a:fld id="{69D7063E-DE98-42F8-8557-C522AB4E1174}" type="datetime1">
              <a:rPr lang="en-US"/>
              <a:pPr>
                <a:defRPr/>
              </a:pPr>
              <a:t>11/3/2014</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pPr>
              <a:defRPr/>
            </a:pPr>
            <a:fld id="{672E5D52-3758-4272-9C94-D2FF43CFC7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878BC7E-D19F-4403-8C60-5E401667D82E}" type="datetime1">
              <a:rPr lang="en-US"/>
              <a:pPr>
                <a:defRPr/>
              </a:pPr>
              <a:t>11/3/2014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0C97CB-D404-47A6-8AB0-8DAFAE12FF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2D26B92-34F5-4172-A565-61634D218A45}" type="datetime1">
              <a:rPr lang="en-US"/>
              <a:pPr>
                <a:defRPr/>
              </a:pPr>
              <a:t>11/3/2014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56AB6C2-0C58-469E-A0C1-E30536DE12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CBC9BA4-C13A-4AA4-A903-39E17D07F92B}" type="datetime1">
              <a:rPr lang="en-US"/>
              <a:pPr>
                <a:defRPr/>
              </a:pPr>
              <a:t>11/3/2014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27C46E-EC99-440B-8F28-EBCC1146E0C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DC7C1D3-19F8-4F80-A0B9-349316337C54}" type="datetime1">
              <a:rPr lang="en-US"/>
              <a:pPr>
                <a:defRPr/>
              </a:pPr>
              <a:t>11/3/2014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8A6223-47D0-49EA-9094-FABAE5DCE8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AFB0841-90B2-4507-B452-C739CDD2D2AB}" type="datetime1">
              <a:rPr lang="en-US"/>
              <a:pPr>
                <a:defRPr/>
              </a:pPr>
              <a:t>11/3/2014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869B07-A0D9-40B2-8422-C8B01CDDEB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6A2C4BE-5E4E-464E-BFA9-92AA7152444D}" type="datetime1">
              <a:rPr lang="en-US"/>
              <a:pPr>
                <a:defRPr/>
              </a:pPr>
              <a:t>11/3/2014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F851E4-3E1D-42E3-9493-FC0EDC4406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D69AD3-C16F-4C20-B7FB-D576BF53D048}" type="datetime8">
              <a:rPr lang="en-IN" smtClean="0"/>
              <a:pPr>
                <a:defRPr/>
              </a:pPr>
              <a:t>11/3/2014 10:37 AM</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1B3487-F666-4036-9292-363DBF7C78A5}" type="slidenum">
              <a:rPr lang="en-US"/>
              <a:pPr>
                <a:defRPr/>
              </a:pPr>
              <a:t>‹#›</a:t>
            </a:fld>
            <a:endParaRPr lang="en-US"/>
          </a:p>
        </p:txBody>
      </p:sp>
    </p:spTree>
    <p:extLst>
      <p:ext uri="{BB962C8B-B14F-4D97-AF65-F5344CB8AC3E}">
        <p14:creationId xmlns:p14="http://schemas.microsoft.com/office/powerpoint/2010/main" xmlns="" val="3048779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0F21581B-5625-4EC6-A406-CB76818B4B60}" type="datetime1">
              <a:rPr lang="en-US"/>
              <a:pPr>
                <a:defRPr/>
              </a:pPr>
              <a:t>11/3/2014</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2F4AB5E-DF72-41C3-87AE-DAA4E609EA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35" r:id="rId9"/>
  </p:sldLayoutIdLst>
  <p:transition advClick="0"/>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defRPr>
            </a:lvl1pPr>
          </a:lstStyle>
          <a:p>
            <a:pPr>
              <a:defRPr/>
            </a:pPr>
            <a:fld id="{F1D0A2E1-BAE4-49D5-9A94-61EBB45DB7FA}" type="datetime1">
              <a:rPr lang="en-US"/>
              <a:pPr>
                <a:defRPr/>
              </a:pPr>
              <a:t>11/3/2014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Arial" charset="0"/>
              </a:defRPr>
            </a:lvl1pPr>
          </a:lstStyle>
          <a:p>
            <a:pPr>
              <a:defRPr/>
            </a:pPr>
            <a:fld id="{AC6DC9D1-21EF-470C-96DF-6C7D0C8135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 id="2147484532" r:id="rId12"/>
    <p:sldLayoutId id="2147484534" r:id="rId13"/>
  </p:sldLayoutIdLst>
  <p:transition advClick="0"/>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package" Target="../embeddings/Microsoft_Office_Excel_Worksheet1.xlsx"/><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slide" Target="slide1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itle 5"/>
          <p:cNvSpPr>
            <a:spLocks noGrp="1"/>
          </p:cNvSpPr>
          <p:nvPr>
            <p:ph type="ctrTitle"/>
          </p:nvPr>
        </p:nvSpPr>
        <p:spPr>
          <a:xfrm>
            <a:off x="381000" y="1143000"/>
            <a:ext cx="8153400" cy="4343400"/>
          </a:xfrm>
        </p:spPr>
        <p:txBody>
          <a:bodyPr/>
          <a:lstStyle/>
          <a:p>
            <a:pPr eaLnBrk="1" hangingPunct="1"/>
            <a:r>
              <a:rPr lang="en-US" sz="3600" b="1" dirty="0" smtClean="0">
                <a:solidFill>
                  <a:srgbClr val="00B050"/>
                </a:solidFill>
              </a:rPr>
              <a:t>Market developments in India :</a:t>
            </a:r>
            <a:br>
              <a:rPr lang="en-US" sz="3600" b="1" dirty="0" smtClean="0">
                <a:solidFill>
                  <a:srgbClr val="00B050"/>
                </a:solidFill>
              </a:rPr>
            </a:br>
            <a:r>
              <a:rPr lang="en-US" sz="3600" b="1" dirty="0" smtClean="0">
                <a:solidFill>
                  <a:srgbClr val="00B050"/>
                </a:solidFill>
              </a:rPr>
              <a:t>Production, Consumption &amp; Trade Issues</a:t>
            </a:r>
            <a:r>
              <a:rPr lang="en-US" sz="3600" b="1" dirty="0" smtClean="0"/>
              <a:t/>
            </a:r>
            <a:br>
              <a:rPr lang="en-US" sz="3600" b="1" dirty="0" smtClean="0"/>
            </a:br>
            <a:r>
              <a:rPr lang="en-US" sz="3600" b="1" dirty="0" smtClean="0"/>
              <a:t/>
            </a:r>
            <a:br>
              <a:rPr lang="en-US" sz="3600" b="1" dirty="0" smtClean="0"/>
            </a:br>
            <a:r>
              <a:rPr lang="en-US" sz="3600" b="1" dirty="0" smtClean="0"/>
              <a:t> </a:t>
            </a:r>
            <a:r>
              <a:rPr lang="en-US" sz="3600" b="1" dirty="0" smtClean="0">
                <a:latin typeface="Algerian" pitchFamily="82" charset="0"/>
              </a:rPr>
              <a:t/>
            </a:r>
            <a:br>
              <a:rPr lang="en-US" sz="3600" b="1" dirty="0" smtClean="0">
                <a:latin typeface="Algerian" pitchFamily="82" charset="0"/>
              </a:rPr>
            </a:br>
            <a:r>
              <a:rPr lang="en-US" sz="3600" b="1" dirty="0" smtClean="0">
                <a:solidFill>
                  <a:srgbClr val="7030A0"/>
                </a:solidFill>
              </a:rPr>
              <a:t>21</a:t>
            </a:r>
            <a:r>
              <a:rPr lang="en-US" sz="3600" b="1" baseline="30000" dirty="0" smtClean="0">
                <a:solidFill>
                  <a:srgbClr val="7030A0"/>
                </a:solidFill>
              </a:rPr>
              <a:t>ST</a:t>
            </a:r>
            <a:r>
              <a:rPr lang="en-US" sz="3600" b="1" dirty="0" smtClean="0">
                <a:solidFill>
                  <a:srgbClr val="7030A0"/>
                </a:solidFill>
              </a:rPr>
              <a:t>  Session of FAO – IGG </a:t>
            </a:r>
            <a:br>
              <a:rPr lang="en-US" sz="3600" b="1" dirty="0" smtClean="0">
                <a:solidFill>
                  <a:srgbClr val="7030A0"/>
                </a:solidFill>
              </a:rPr>
            </a:br>
            <a:r>
              <a:rPr lang="en-US" sz="3600" b="1" dirty="0" smtClean="0">
                <a:solidFill>
                  <a:srgbClr val="7030A0"/>
                </a:solidFill>
              </a:rPr>
              <a:t>Bandung, Indonesia</a:t>
            </a:r>
            <a:r>
              <a:rPr lang="en-US" sz="3600" b="1" dirty="0" smtClean="0"/>
              <a:t/>
            </a:r>
            <a:br>
              <a:rPr lang="en-US" sz="3600" b="1" dirty="0" smtClean="0"/>
            </a:br>
            <a:endParaRPr lang="en-US" sz="3600" b="1" dirty="0" smtClean="0">
              <a:solidFill>
                <a:srgbClr val="00B050"/>
              </a:solidFill>
            </a:endParaRPr>
          </a:p>
        </p:txBody>
      </p:sp>
      <p:pic>
        <p:nvPicPr>
          <p:cNvPr id="8196" name="Picture 4" descr="ITA Logo1"/>
          <p:cNvPicPr>
            <a:picLocks noChangeAspect="1" noChangeArrowheads="1"/>
          </p:cNvPicPr>
          <p:nvPr/>
        </p:nvPicPr>
        <p:blipFill>
          <a:blip r:embed="rId2" cstate="print"/>
          <a:srcRect/>
          <a:stretch>
            <a:fillRect/>
          </a:stretch>
        </p:blipFill>
        <p:spPr bwMode="auto">
          <a:xfrm>
            <a:off x="8458200" y="0"/>
            <a:ext cx="685800" cy="6858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58" y="139764"/>
            <a:ext cx="8869642" cy="639762"/>
          </a:xfrm>
        </p:spPr>
        <p:txBody>
          <a:bodyPr/>
          <a:lstStyle/>
          <a:p>
            <a:pPr algn="l" eaLnBrk="1" hangingPunct="1"/>
            <a:r>
              <a:rPr lang="en-US" sz="3200" b="1" dirty="0" smtClean="0"/>
              <a:t>Quality, Value Addition , Product Diversification</a:t>
            </a:r>
          </a:p>
        </p:txBody>
      </p:sp>
      <p:sp>
        <p:nvSpPr>
          <p:cNvPr id="11267" name="Rectangle 3"/>
          <p:cNvSpPr>
            <a:spLocks noGrp="1" noChangeArrowheads="1"/>
          </p:cNvSpPr>
          <p:nvPr>
            <p:ph type="body" idx="1"/>
          </p:nvPr>
        </p:nvSpPr>
        <p:spPr>
          <a:xfrm>
            <a:off x="381000" y="1600200"/>
            <a:ext cx="8541396" cy="3505200"/>
          </a:xfrm>
        </p:spPr>
        <p:txBody>
          <a:bodyPr/>
          <a:lstStyle/>
          <a:p>
            <a:pPr algn="just" eaLnBrk="1" hangingPunct="1">
              <a:lnSpc>
                <a:spcPct val="150000"/>
              </a:lnSpc>
              <a:defRPr/>
            </a:pPr>
            <a:r>
              <a:rPr lang="en-US" sz="2400" b="1" dirty="0" smtClean="0"/>
              <a:t>Quality Up-gradation and Product Diversification - a catalyst for factory improvement, modernization, value addition and correction of product mix for sustaining exports. </a:t>
            </a:r>
          </a:p>
          <a:p>
            <a:pPr algn="just" eaLnBrk="1" hangingPunct="1">
              <a:lnSpc>
                <a:spcPct val="150000"/>
              </a:lnSpc>
              <a:defRPr/>
            </a:pPr>
            <a:endParaRPr lang="en-US" sz="2400" b="1" dirty="0" smtClean="0"/>
          </a:p>
          <a:p>
            <a:pPr algn="just" eaLnBrk="1" hangingPunct="1">
              <a:lnSpc>
                <a:spcPct val="150000"/>
              </a:lnSpc>
              <a:defRPr/>
            </a:pPr>
            <a:r>
              <a:rPr lang="en-US" sz="2400" b="1" dirty="0" smtClean="0"/>
              <a:t>Orthodox and Green Tea production is being boosted. </a:t>
            </a:r>
          </a:p>
          <a:p>
            <a:pPr marL="0" indent="0" algn="just" eaLnBrk="1" hangingPunct="1">
              <a:lnSpc>
                <a:spcPct val="150000"/>
              </a:lnSpc>
              <a:buNone/>
              <a:defRPr/>
            </a:pPr>
            <a:endParaRPr lang="en-US" sz="800" b="1" dirty="0" smtClean="0"/>
          </a:p>
          <a:p>
            <a:pPr marL="0" indent="0" algn="just" eaLnBrk="1" hangingPunct="1">
              <a:lnSpc>
                <a:spcPct val="150000"/>
              </a:lnSpc>
              <a:buFontTx/>
              <a:buNone/>
              <a:defRPr/>
            </a:pPr>
            <a:endParaRPr lang="en-US" sz="2000" b="1" dirty="0" smtClean="0"/>
          </a:p>
          <a:p>
            <a:pPr eaLnBrk="1" hangingPunct="1">
              <a:lnSpc>
                <a:spcPct val="150000"/>
              </a:lnSpc>
              <a:defRPr/>
            </a:pPr>
            <a:endParaRPr lang="en-US" sz="2000" dirty="0" smtClean="0"/>
          </a:p>
          <a:p>
            <a:pPr eaLnBrk="1" hangingPunct="1">
              <a:lnSpc>
                <a:spcPct val="90000"/>
              </a:lnSpc>
              <a:defRPr/>
            </a:pPr>
            <a:endParaRPr lang="en-US" sz="2000" dirty="0" smtClean="0"/>
          </a:p>
        </p:txBody>
      </p:sp>
      <p:sp>
        <p:nvSpPr>
          <p:cNvPr id="17412" name="Date Placeholder 1"/>
          <p:cNvSpPr>
            <a:spLocks noGrp="1"/>
          </p:cNvSpPr>
          <p:nvPr>
            <p:ph type="dt" sz="quarter" idx="10"/>
          </p:nvPr>
        </p:nvSpPr>
        <p:spPr>
          <a:xfrm>
            <a:off x="457200" y="6483350"/>
            <a:ext cx="2133600" cy="4762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B25E2B1D-F2F1-4591-94E3-D7225F62EAC8}" type="datetime8">
              <a:rPr lang="en-IN" sz="1400" smtClean="0"/>
              <a:pPr/>
              <a:t>11/3/2014 10:37 AM</a:t>
            </a:fld>
            <a:endParaRPr lang="en-US" sz="1400" dirty="0"/>
          </a:p>
        </p:txBody>
      </p:sp>
      <p:sp>
        <p:nvSpPr>
          <p:cNvPr id="17413"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FED8709A-F8F6-4B15-8552-F010359A0630}" type="slidenum">
              <a:rPr lang="en-US" sz="1400" smtClean="0"/>
              <a:pPr/>
              <a:t>10</a:t>
            </a:fld>
            <a:endParaRPr lang="en-US" sz="1400" smtClean="0"/>
          </a:p>
        </p:txBody>
      </p:sp>
      <p:pic>
        <p:nvPicPr>
          <p:cNvPr id="6" name="Picture 4" descr="ITA Logo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91750" y="111919"/>
            <a:ext cx="699849" cy="650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42888" y="152400"/>
            <a:ext cx="8229600" cy="639763"/>
          </a:xfrm>
        </p:spPr>
        <p:txBody>
          <a:bodyPr/>
          <a:lstStyle/>
          <a:p>
            <a:pPr eaLnBrk="1" hangingPunct="1"/>
            <a:r>
              <a:rPr lang="en-US" sz="3200" b="1" dirty="0" smtClean="0"/>
              <a:t>Marketing  : Domestic</a:t>
            </a:r>
          </a:p>
        </p:txBody>
      </p:sp>
      <p:sp>
        <p:nvSpPr>
          <p:cNvPr id="21507" name="Rectangle 3"/>
          <p:cNvSpPr>
            <a:spLocks noGrp="1" noChangeArrowheads="1"/>
          </p:cNvSpPr>
          <p:nvPr>
            <p:ph type="body" idx="1"/>
          </p:nvPr>
        </p:nvSpPr>
        <p:spPr>
          <a:xfrm>
            <a:off x="288132" y="1371600"/>
            <a:ext cx="8443912" cy="4648200"/>
          </a:xfrm>
        </p:spPr>
        <p:txBody>
          <a:bodyPr/>
          <a:lstStyle/>
          <a:p>
            <a:pPr marL="0" indent="0" algn="just" eaLnBrk="1" hangingPunct="1">
              <a:lnSpc>
                <a:spcPct val="150000"/>
              </a:lnSpc>
              <a:spcBef>
                <a:spcPts val="1200"/>
              </a:spcBef>
              <a:buNone/>
            </a:pPr>
            <a:endParaRPr lang="en-US" sz="1200" b="1" dirty="0" smtClean="0"/>
          </a:p>
          <a:p>
            <a:pPr marL="0" indent="0" algn="just" eaLnBrk="1" hangingPunct="1">
              <a:lnSpc>
                <a:spcPct val="150000"/>
              </a:lnSpc>
              <a:spcBef>
                <a:spcPts val="1200"/>
              </a:spcBef>
              <a:buNone/>
            </a:pPr>
            <a:endParaRPr lang="en-US" sz="1400" b="1" dirty="0" smtClean="0"/>
          </a:p>
          <a:p>
            <a:pPr algn="just" eaLnBrk="1" hangingPunct="1">
              <a:spcBef>
                <a:spcPts val="1200"/>
              </a:spcBef>
            </a:pPr>
            <a:r>
              <a:rPr lang="en-US" sz="2400" b="1" dirty="0" smtClean="0"/>
              <a:t>Domestic consumption is lagging at 733 gms per capita  –  lower than many countries like UK, Ireland, Pakistan, etc</a:t>
            </a:r>
          </a:p>
          <a:p>
            <a:pPr algn="just" eaLnBrk="1" hangingPunct="1">
              <a:spcBef>
                <a:spcPts val="1200"/>
              </a:spcBef>
            </a:pPr>
            <a:r>
              <a:rPr lang="en-US" sz="2400" b="1" dirty="0" smtClean="0"/>
              <a:t>Domestic promotion is needed  :</a:t>
            </a:r>
          </a:p>
          <a:p>
            <a:pPr lvl="1" algn="just" eaLnBrk="1" hangingPunct="1">
              <a:spcBef>
                <a:spcPts val="1200"/>
              </a:spcBef>
            </a:pPr>
            <a:r>
              <a:rPr lang="en-US" sz="2400" b="1" dirty="0" smtClean="0"/>
              <a:t>to attract the Youth  &amp; young professionals with high disposable income and aspirational life style</a:t>
            </a:r>
          </a:p>
          <a:p>
            <a:pPr algn="just" eaLnBrk="1" hangingPunct="1">
              <a:spcBef>
                <a:spcPts val="1200"/>
              </a:spcBef>
            </a:pPr>
            <a:r>
              <a:rPr lang="en-US" b="1" dirty="0" smtClean="0"/>
              <a:t> </a:t>
            </a:r>
            <a:r>
              <a:rPr lang="en-US" sz="2400" b="1" dirty="0" smtClean="0"/>
              <a:t>Industry &amp; Tea Board jointly conducting promotion programme – B2C</a:t>
            </a:r>
          </a:p>
        </p:txBody>
      </p:sp>
      <p:sp>
        <p:nvSpPr>
          <p:cNvPr id="21508"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77EF0D27-8DF6-4FBD-9B2B-589E8D0ADEDB}" type="datetime8">
              <a:rPr lang="en-IN" sz="1400" smtClean="0"/>
              <a:pPr/>
              <a:t>11/3/2014 10:37 AM</a:t>
            </a:fld>
            <a:endParaRPr lang="en-US" sz="1400"/>
          </a:p>
        </p:txBody>
      </p:sp>
      <p:sp>
        <p:nvSpPr>
          <p:cNvPr id="21509"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C6D49E1F-106A-498B-AA85-59065AF7F91F}" type="slidenum">
              <a:rPr lang="en-US" sz="1400" smtClean="0"/>
              <a:pPr/>
              <a:t>11</a:t>
            </a:fld>
            <a:endParaRPr lang="en-US" sz="1400" smtClean="0"/>
          </a:p>
        </p:txBody>
      </p:sp>
      <p:pic>
        <p:nvPicPr>
          <p:cNvPr id="6" name="Picture 4" descr="ITA Logo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27684" y="111919"/>
            <a:ext cx="863916" cy="802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8153400" cy="381000"/>
          </a:xfrm>
        </p:spPr>
        <p:txBody>
          <a:bodyPr/>
          <a:lstStyle/>
          <a:p>
            <a:pPr algn="l"/>
            <a:r>
              <a:rPr lang="en-US" sz="3200" b="1" u="sng" smtClean="0"/>
              <a:t/>
            </a:r>
            <a:br>
              <a:rPr lang="en-US" sz="3200" b="1" u="sng" smtClean="0"/>
            </a:br>
            <a:r>
              <a:rPr lang="en-US" sz="3200" b="1" smtClean="0"/>
              <a:t>Indian Tea Carnival - </a:t>
            </a:r>
            <a:r>
              <a:rPr lang="en-US" sz="3200" b="1" smtClean="0">
                <a:solidFill>
                  <a:srgbClr val="00B050"/>
                </a:solidFill>
              </a:rPr>
              <a:t>Chai Ho Jaye</a:t>
            </a:r>
            <a:r>
              <a:rPr lang="en-US" sz="3200" smtClean="0"/>
              <a:t/>
            </a:r>
            <a:br>
              <a:rPr lang="en-US" sz="3200" smtClean="0"/>
            </a:br>
            <a:endParaRPr lang="en-US" sz="3200" b="1" smtClean="0"/>
          </a:p>
        </p:txBody>
      </p:sp>
      <p:pic>
        <p:nvPicPr>
          <p:cNvPr id="15363" name="Picture 2" descr="D:\SD\B2C\MOS_2296.jpg"/>
          <p:cNvPicPr>
            <a:picLocks noGrp="1" noChangeAspect="1" noChangeArrowheads="1"/>
          </p:cNvPicPr>
          <p:nvPr>
            <p:ph idx="1"/>
          </p:nvPr>
        </p:nvPicPr>
        <p:blipFill>
          <a:blip r:embed="rId2" cstate="print"/>
          <a:srcRect/>
          <a:stretch>
            <a:fillRect/>
          </a:stretch>
        </p:blipFill>
        <p:spPr>
          <a:xfrm>
            <a:off x="609600" y="457200"/>
            <a:ext cx="6858000" cy="3048000"/>
          </a:xfrm>
          <a:noFill/>
        </p:spPr>
      </p:pic>
      <p:sp>
        <p:nvSpPr>
          <p:cNvPr id="15364" name="Rectangle 7"/>
          <p:cNvSpPr>
            <a:spLocks noChangeArrowheads="1"/>
          </p:cNvSpPr>
          <p:nvPr/>
        </p:nvSpPr>
        <p:spPr bwMode="auto">
          <a:xfrm>
            <a:off x="533400" y="3505200"/>
            <a:ext cx="8305800" cy="3016250"/>
          </a:xfrm>
          <a:prstGeom prst="rect">
            <a:avLst/>
          </a:prstGeom>
          <a:noFill/>
          <a:ln w="9525">
            <a:noFill/>
            <a:miter lim="800000"/>
            <a:headEnd/>
            <a:tailEnd/>
          </a:ln>
        </p:spPr>
        <p:txBody>
          <a:bodyPr anchor="ctr">
            <a:spAutoFit/>
          </a:bodyPr>
          <a:lstStyle/>
          <a:p>
            <a:pPr algn="just" eaLnBrk="0" hangingPunct="0">
              <a:buFont typeface="Symbol" pitchFamily="18" charset="2"/>
              <a:buNone/>
              <a:tabLst>
                <a:tab pos="228600" algn="l"/>
              </a:tabLst>
            </a:pPr>
            <a:endParaRPr lang="en-US" sz="1400"/>
          </a:p>
          <a:p>
            <a:pPr eaLnBrk="0" hangingPunct="0">
              <a:buFont typeface="Symbol" pitchFamily="18" charset="2"/>
              <a:buChar char=""/>
              <a:tabLst>
                <a:tab pos="228600" algn="l"/>
              </a:tabLst>
            </a:pPr>
            <a:endParaRPr lang="en-US" sz="2200" b="1"/>
          </a:p>
          <a:p>
            <a:pPr eaLnBrk="0" hangingPunct="0">
              <a:buFont typeface="Symbol" pitchFamily="18" charset="2"/>
              <a:buChar char=""/>
              <a:tabLst>
                <a:tab pos="228600" algn="l"/>
              </a:tabLst>
            </a:pPr>
            <a:endParaRPr lang="en-US" sz="2200" b="1"/>
          </a:p>
          <a:p>
            <a:pPr eaLnBrk="0" hangingPunct="0">
              <a:buFont typeface="Symbol" pitchFamily="18" charset="2"/>
              <a:buChar char=""/>
              <a:tabLst>
                <a:tab pos="228600" algn="l"/>
              </a:tabLst>
            </a:pPr>
            <a:endParaRPr lang="en-US" sz="2200" b="1"/>
          </a:p>
          <a:p>
            <a:pPr eaLnBrk="0" hangingPunct="0">
              <a:buFont typeface="Symbol" pitchFamily="18" charset="2"/>
              <a:buChar char=""/>
              <a:tabLst>
                <a:tab pos="228600" algn="l"/>
              </a:tabLst>
            </a:pPr>
            <a:endParaRPr lang="en-US" sz="2200" b="1"/>
          </a:p>
          <a:p>
            <a:pPr eaLnBrk="0" hangingPunct="0">
              <a:buFont typeface="Symbol" pitchFamily="18" charset="2"/>
              <a:buChar char=""/>
              <a:tabLst>
                <a:tab pos="228600" algn="l"/>
              </a:tabLst>
            </a:pPr>
            <a:endParaRPr lang="en-US" sz="2200" b="1"/>
          </a:p>
          <a:p>
            <a:pPr eaLnBrk="0" hangingPunct="0">
              <a:buFont typeface="Symbol" pitchFamily="18" charset="2"/>
              <a:buChar char=""/>
              <a:tabLst>
                <a:tab pos="228600" algn="l"/>
              </a:tabLst>
            </a:pPr>
            <a:endParaRPr lang="en-US" sz="2200" b="1"/>
          </a:p>
          <a:p>
            <a:pPr eaLnBrk="0" hangingPunct="0">
              <a:buFont typeface="Symbol" pitchFamily="18" charset="2"/>
              <a:buChar char=""/>
              <a:tabLst>
                <a:tab pos="228600" algn="l"/>
              </a:tabLst>
            </a:pPr>
            <a:endParaRPr lang="en-US" sz="2200" b="1"/>
          </a:p>
          <a:p>
            <a:pPr eaLnBrk="0" hangingPunct="0">
              <a:tabLst>
                <a:tab pos="228600" algn="l"/>
              </a:tabLst>
            </a:pPr>
            <a:r>
              <a:rPr lang="en-US" sz="2200" b="1"/>
              <a:t>   </a:t>
            </a:r>
          </a:p>
        </p:txBody>
      </p:sp>
      <p:sp>
        <p:nvSpPr>
          <p:cNvPr id="15365" name="Rectangle 4"/>
          <p:cNvSpPr>
            <a:spLocks noChangeArrowheads="1"/>
          </p:cNvSpPr>
          <p:nvPr/>
        </p:nvSpPr>
        <p:spPr bwMode="auto">
          <a:xfrm>
            <a:off x="228600" y="4572000"/>
            <a:ext cx="8686800" cy="1815882"/>
          </a:xfrm>
          <a:prstGeom prst="rect">
            <a:avLst/>
          </a:prstGeom>
          <a:noFill/>
          <a:ln w="9525">
            <a:noFill/>
            <a:miter lim="800000"/>
            <a:headEnd/>
            <a:tailEnd/>
          </a:ln>
        </p:spPr>
        <p:txBody>
          <a:bodyPr anchor="ctr">
            <a:spAutoFit/>
          </a:bodyPr>
          <a:lstStyle/>
          <a:p>
            <a:pPr algn="just" eaLnBrk="0" hangingPunct="0">
              <a:buFont typeface="Arial" pitchFamily="34" charset="0"/>
              <a:buChar char="•"/>
            </a:pPr>
            <a:r>
              <a:rPr lang="en-US" sz="2400" b="1" dirty="0" smtClean="0">
                <a:latin typeface="+mn-lt"/>
                <a:ea typeface="Times New Roman" pitchFamily="18" charset="0"/>
                <a:cs typeface="Arial" charset="0"/>
              </a:rPr>
              <a:t>   India's </a:t>
            </a:r>
            <a:r>
              <a:rPr lang="en-US" sz="2400" b="1" dirty="0">
                <a:latin typeface="+mn-lt"/>
                <a:ea typeface="Times New Roman" pitchFamily="18" charset="0"/>
                <a:cs typeface="Arial" charset="0"/>
              </a:rPr>
              <a:t>first ever T</a:t>
            </a:r>
            <a:r>
              <a:rPr lang="en-US" sz="2400" b="1" dirty="0" smtClean="0">
                <a:latin typeface="+mn-lt"/>
                <a:ea typeface="Times New Roman" pitchFamily="18" charset="0"/>
                <a:cs typeface="Arial" charset="0"/>
              </a:rPr>
              <a:t>ea Carnival </a:t>
            </a:r>
            <a:r>
              <a:rPr lang="en-US" sz="2400" b="1" dirty="0">
                <a:latin typeface="+mn-lt"/>
                <a:ea typeface="Times New Roman" pitchFamily="18" charset="0"/>
                <a:cs typeface="Arial" charset="0"/>
              </a:rPr>
              <a:t>– </a:t>
            </a:r>
            <a:r>
              <a:rPr lang="en-US" sz="2400" b="1" i="1" dirty="0">
                <a:solidFill>
                  <a:srgbClr val="00B050"/>
                </a:solidFill>
                <a:latin typeface="+mn-lt"/>
                <a:ea typeface="Times New Roman" pitchFamily="18" charset="0"/>
                <a:cs typeface="Arial" charset="0"/>
              </a:rPr>
              <a:t>Chai Ho </a:t>
            </a:r>
            <a:r>
              <a:rPr lang="en-US" sz="2400" b="1" i="1" dirty="0" err="1">
                <a:solidFill>
                  <a:srgbClr val="00B050"/>
                </a:solidFill>
                <a:latin typeface="+mn-lt"/>
                <a:ea typeface="Times New Roman" pitchFamily="18" charset="0"/>
                <a:cs typeface="Arial" charset="0"/>
              </a:rPr>
              <a:t>Jaye</a:t>
            </a:r>
            <a:r>
              <a:rPr lang="en-US" sz="2400" b="1" dirty="0">
                <a:solidFill>
                  <a:srgbClr val="00B050"/>
                </a:solidFill>
                <a:latin typeface="+mn-lt"/>
                <a:ea typeface="Times New Roman" pitchFamily="18" charset="0"/>
                <a:cs typeface="Arial" charset="0"/>
              </a:rPr>
              <a:t> </a:t>
            </a:r>
            <a:r>
              <a:rPr lang="en-US" sz="2400" b="1" dirty="0" smtClean="0">
                <a:solidFill>
                  <a:srgbClr val="00B050"/>
                </a:solidFill>
                <a:latin typeface="+mn-lt"/>
                <a:ea typeface="Times New Roman" pitchFamily="18" charset="0"/>
                <a:cs typeface="Arial" charset="0"/>
              </a:rPr>
              <a:t>– </a:t>
            </a:r>
            <a:r>
              <a:rPr lang="en-US" sz="2400" b="1" dirty="0" smtClean="0">
                <a:latin typeface="+mn-lt"/>
                <a:ea typeface="Times New Roman" pitchFamily="18" charset="0"/>
                <a:cs typeface="Arial" charset="0"/>
              </a:rPr>
              <a:t>was organised in </a:t>
            </a:r>
            <a:r>
              <a:rPr lang="en-US" sz="2400" b="1" dirty="0">
                <a:latin typeface="+mn-lt"/>
                <a:ea typeface="Times New Roman" pitchFamily="18" charset="0"/>
                <a:cs typeface="Arial" charset="0"/>
              </a:rPr>
              <a:t>collaboration with Tea Board of </a:t>
            </a:r>
            <a:r>
              <a:rPr lang="en-US" sz="2400" b="1" dirty="0" smtClean="0">
                <a:latin typeface="+mn-lt"/>
                <a:ea typeface="Times New Roman" pitchFamily="18" charset="0"/>
                <a:cs typeface="Arial" charset="0"/>
              </a:rPr>
              <a:t>India in  Gurgaon and Ahmedabad.</a:t>
            </a:r>
          </a:p>
          <a:p>
            <a:pPr algn="just" eaLnBrk="0" hangingPunct="0">
              <a:buFont typeface="Arial" pitchFamily="34" charset="0"/>
              <a:buChar char="•"/>
            </a:pPr>
            <a:endParaRPr lang="en-US" sz="2400" b="1" dirty="0" smtClean="0">
              <a:latin typeface="+mn-lt"/>
              <a:ea typeface="Times New Roman" pitchFamily="18" charset="0"/>
              <a:cs typeface="Arial" charset="0"/>
            </a:endParaRPr>
          </a:p>
          <a:p>
            <a:pPr algn="just" eaLnBrk="0" hangingPunct="0">
              <a:buFont typeface="Arial" pitchFamily="34" charset="0"/>
              <a:buChar char="•"/>
            </a:pPr>
            <a:r>
              <a:rPr lang="en-US" sz="2400" b="1" dirty="0" smtClean="0">
                <a:latin typeface="+mn-lt"/>
                <a:ea typeface="Times New Roman" pitchFamily="18" charset="0"/>
                <a:cs typeface="Arial" charset="0"/>
              </a:rPr>
              <a:t>   More cities planned to be covered.</a:t>
            </a:r>
            <a:endParaRPr lang="en-US" sz="2400" b="1" dirty="0">
              <a:latin typeface="+mn-lt"/>
              <a:ea typeface="Times New Roman" pitchFamily="18" charset="0"/>
              <a:cs typeface="Arial" charset="0"/>
            </a:endParaRPr>
          </a:p>
          <a:p>
            <a:pPr eaLnBrk="0" hangingPunct="0">
              <a:buFontTx/>
              <a:buChar char="•"/>
            </a:pPr>
            <a:endParaRPr lang="en-US" sz="1600" dirty="0">
              <a:ea typeface="Times New Roman" pitchFamily="18" charset="0"/>
              <a:cs typeface="Arial" charset="0"/>
            </a:endParaRPr>
          </a:p>
        </p:txBody>
      </p:sp>
      <p:sp>
        <p:nvSpPr>
          <p:cNvPr id="15366" name="Rectangle 12"/>
          <p:cNvSpPr>
            <a:spLocks noChangeArrowheads="1"/>
          </p:cNvSpPr>
          <p:nvPr/>
        </p:nvSpPr>
        <p:spPr bwMode="auto">
          <a:xfrm>
            <a:off x="1851025" y="3276600"/>
            <a:ext cx="5443538" cy="304800"/>
          </a:xfrm>
          <a:prstGeom prst="rect">
            <a:avLst/>
          </a:prstGeom>
          <a:noFill/>
          <a:ln w="9525">
            <a:noFill/>
            <a:miter lim="800000"/>
            <a:headEnd/>
            <a:tailEnd/>
          </a:ln>
        </p:spPr>
        <p:txBody>
          <a:bodyPr>
            <a:spAutoFit/>
          </a:bodyPr>
          <a:lstStyle/>
          <a:p>
            <a:r>
              <a:rPr lang="en-US" sz="1400"/>
              <a:t>.</a:t>
            </a:r>
          </a:p>
        </p:txBody>
      </p:sp>
      <p:sp>
        <p:nvSpPr>
          <p:cNvPr id="15367" name="TextBox 1"/>
          <p:cNvSpPr txBox="1">
            <a:spLocks noChangeArrowheads="1"/>
          </p:cNvSpPr>
          <p:nvPr/>
        </p:nvSpPr>
        <p:spPr bwMode="auto">
          <a:xfrm>
            <a:off x="1828800" y="3657600"/>
            <a:ext cx="5410200" cy="307975"/>
          </a:xfrm>
          <a:prstGeom prst="rect">
            <a:avLst/>
          </a:prstGeom>
          <a:noFill/>
          <a:ln w="9525">
            <a:noFill/>
            <a:miter lim="800000"/>
            <a:headEnd/>
            <a:tailEnd/>
          </a:ln>
        </p:spPr>
        <p:txBody>
          <a:bodyPr>
            <a:spAutoFit/>
          </a:bodyPr>
          <a:lstStyle/>
          <a:p>
            <a:r>
              <a:rPr lang="en-US" sz="1400" b="1"/>
              <a:t>Mr. Siddharth, Chairman Tea Board at the inauguration</a:t>
            </a:r>
            <a:endParaRPr lang="en-IN" sz="1400" b="1"/>
          </a:p>
        </p:txBody>
      </p:sp>
      <p:pic>
        <p:nvPicPr>
          <p:cNvPr id="15368" name="Picture 4" descr="ITA Logo1"/>
          <p:cNvPicPr>
            <a:picLocks noChangeAspect="1" noChangeArrowheads="1"/>
          </p:cNvPicPr>
          <p:nvPr/>
        </p:nvPicPr>
        <p:blipFill>
          <a:blip r:embed="rId3" cstate="print"/>
          <a:srcRect/>
          <a:stretch>
            <a:fillRect/>
          </a:stretch>
        </p:blipFill>
        <p:spPr bwMode="auto">
          <a:xfrm>
            <a:off x="8467725" y="0"/>
            <a:ext cx="676275" cy="609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8229600" cy="639763"/>
          </a:xfrm>
        </p:spPr>
        <p:txBody>
          <a:bodyPr/>
          <a:lstStyle/>
          <a:p>
            <a:pPr algn="l"/>
            <a:r>
              <a:rPr lang="en-US" sz="3200" b="1" u="sng" smtClean="0"/>
              <a:t/>
            </a:r>
            <a:br>
              <a:rPr lang="en-US" sz="3200" b="1" u="sng" smtClean="0"/>
            </a:br>
            <a:r>
              <a:rPr lang="en-US" sz="3200" b="1" smtClean="0"/>
              <a:t>Indian Tea Carnival - </a:t>
            </a:r>
            <a:r>
              <a:rPr lang="en-US" sz="3200" b="1" smtClean="0">
                <a:solidFill>
                  <a:srgbClr val="00B050"/>
                </a:solidFill>
              </a:rPr>
              <a:t>Chai Ho Jaye</a:t>
            </a:r>
            <a:r>
              <a:rPr lang="en-US" sz="3200" smtClean="0"/>
              <a:t/>
            </a:r>
            <a:br>
              <a:rPr lang="en-US" sz="3200" smtClean="0"/>
            </a:br>
            <a:endParaRPr lang="en-US" sz="3200" b="1" smtClean="0"/>
          </a:p>
        </p:txBody>
      </p:sp>
      <p:pic>
        <p:nvPicPr>
          <p:cNvPr id="16387" name="Picture 4" descr="D:\My Documents\Marketing\Tea Promotion - B2C\Pics-Gurgaon\SP-9.jpg"/>
          <p:cNvPicPr>
            <a:picLocks noChangeAspect="1" noChangeArrowheads="1"/>
          </p:cNvPicPr>
          <p:nvPr/>
        </p:nvPicPr>
        <p:blipFill>
          <a:blip r:embed="rId2" cstate="print"/>
          <a:srcRect/>
          <a:stretch>
            <a:fillRect/>
          </a:stretch>
        </p:blipFill>
        <p:spPr bwMode="auto">
          <a:xfrm>
            <a:off x="4953000" y="609600"/>
            <a:ext cx="3657600" cy="2743200"/>
          </a:xfrm>
          <a:prstGeom prst="rect">
            <a:avLst/>
          </a:prstGeom>
          <a:noFill/>
          <a:ln w="9525">
            <a:noFill/>
            <a:miter lim="800000"/>
            <a:headEnd/>
            <a:tailEnd/>
          </a:ln>
        </p:spPr>
      </p:pic>
      <p:pic>
        <p:nvPicPr>
          <p:cNvPr id="16388" name="Picture 5" descr="D:\My Documents\Marketing\Tea Promotion - B2C\Pics-Gurgaon\SP-7.jpg"/>
          <p:cNvPicPr>
            <a:picLocks noChangeAspect="1" noChangeArrowheads="1"/>
          </p:cNvPicPr>
          <p:nvPr/>
        </p:nvPicPr>
        <p:blipFill>
          <a:blip r:embed="rId3" cstate="print"/>
          <a:srcRect/>
          <a:stretch>
            <a:fillRect/>
          </a:stretch>
        </p:blipFill>
        <p:spPr bwMode="auto">
          <a:xfrm>
            <a:off x="381000" y="3733800"/>
            <a:ext cx="3657600" cy="2743200"/>
          </a:xfrm>
          <a:prstGeom prst="rect">
            <a:avLst/>
          </a:prstGeom>
          <a:noFill/>
          <a:ln w="9525">
            <a:noFill/>
            <a:miter lim="800000"/>
            <a:headEnd/>
            <a:tailEnd/>
          </a:ln>
        </p:spPr>
      </p:pic>
      <p:pic>
        <p:nvPicPr>
          <p:cNvPr id="16389" name="Picture 6" descr="DSC07204"/>
          <p:cNvPicPr>
            <a:picLocks noGrp="1" noChangeAspect="1"/>
          </p:cNvPicPr>
          <p:nvPr isPhoto="1"/>
        </p:nvPicPr>
        <p:blipFill>
          <a:blip r:embed="rId4" cstate="print"/>
          <a:srcRect/>
          <a:stretch>
            <a:fillRect/>
          </a:stretch>
        </p:blipFill>
        <p:spPr bwMode="auto">
          <a:xfrm>
            <a:off x="609600" y="533400"/>
            <a:ext cx="3429000" cy="2819400"/>
          </a:xfrm>
          <a:prstGeom prst="rect">
            <a:avLst/>
          </a:prstGeom>
          <a:noFill/>
          <a:ln w="9525">
            <a:noFill/>
            <a:miter lim="800000"/>
            <a:headEnd/>
            <a:tailEnd/>
          </a:ln>
        </p:spPr>
      </p:pic>
      <p:pic>
        <p:nvPicPr>
          <p:cNvPr id="16390" name="Picture 6" descr="D:\My Documents\Marketing\Tea Promotion - B2C\Pics-Gurgaon\DSC_0038-2.jpg"/>
          <p:cNvPicPr>
            <a:picLocks noChangeAspect="1" noChangeArrowheads="1"/>
          </p:cNvPicPr>
          <p:nvPr/>
        </p:nvPicPr>
        <p:blipFill>
          <a:blip r:embed="rId5" cstate="print"/>
          <a:srcRect/>
          <a:stretch>
            <a:fillRect/>
          </a:stretch>
        </p:blipFill>
        <p:spPr bwMode="auto">
          <a:xfrm>
            <a:off x="5029200" y="3733800"/>
            <a:ext cx="4084638" cy="2819400"/>
          </a:xfrm>
          <a:prstGeom prst="rect">
            <a:avLst/>
          </a:prstGeom>
          <a:noFill/>
          <a:ln w="9525">
            <a:noFill/>
            <a:miter lim="800000"/>
            <a:headEnd/>
            <a:tailEnd/>
          </a:ln>
        </p:spPr>
      </p:pic>
      <p:pic>
        <p:nvPicPr>
          <p:cNvPr id="16391" name="Picture 4" descr="ITA Logo1"/>
          <p:cNvPicPr>
            <a:picLocks noChangeAspect="1" noChangeArrowheads="1"/>
          </p:cNvPicPr>
          <p:nvPr/>
        </p:nvPicPr>
        <p:blipFill>
          <a:blip r:embed="rId6" cstate="print"/>
          <a:srcRect/>
          <a:stretch>
            <a:fillRect/>
          </a:stretch>
        </p:blipFill>
        <p:spPr bwMode="auto">
          <a:xfrm>
            <a:off x="8467725" y="0"/>
            <a:ext cx="676275" cy="609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8229600" cy="533400"/>
          </a:xfrm>
        </p:spPr>
        <p:txBody>
          <a:bodyPr/>
          <a:lstStyle/>
          <a:p>
            <a:pPr algn="l"/>
            <a:r>
              <a:rPr lang="en-US" sz="3200" b="1" u="sng" smtClean="0"/>
              <a:t/>
            </a:r>
            <a:br>
              <a:rPr lang="en-US" sz="3200" b="1" u="sng" smtClean="0"/>
            </a:br>
            <a:r>
              <a:rPr lang="en-US" sz="3200" b="1" smtClean="0"/>
              <a:t>Indian Tea Carnival - </a:t>
            </a:r>
            <a:r>
              <a:rPr lang="en-US" sz="3200" b="1" smtClean="0">
                <a:solidFill>
                  <a:srgbClr val="00B050"/>
                </a:solidFill>
              </a:rPr>
              <a:t>Chai Ho Jaye</a:t>
            </a:r>
            <a:r>
              <a:rPr lang="en-US" sz="3200" smtClean="0"/>
              <a:t/>
            </a:r>
            <a:br>
              <a:rPr lang="en-US" sz="3200" smtClean="0"/>
            </a:br>
            <a:endParaRPr lang="en-US" sz="3200" b="1" smtClean="0"/>
          </a:p>
        </p:txBody>
      </p:sp>
      <p:pic>
        <p:nvPicPr>
          <p:cNvPr id="17411" name="Picture 2" descr="D:\My Documents\Marketing\Tea Promotion - B2C\Pics-Gurgaon\DSC_9889.jpg"/>
          <p:cNvPicPr>
            <a:picLocks noChangeAspect="1" noChangeArrowheads="1"/>
          </p:cNvPicPr>
          <p:nvPr/>
        </p:nvPicPr>
        <p:blipFill>
          <a:blip r:embed="rId2" cstate="print"/>
          <a:srcRect/>
          <a:stretch>
            <a:fillRect/>
          </a:stretch>
        </p:blipFill>
        <p:spPr bwMode="auto">
          <a:xfrm>
            <a:off x="0" y="990600"/>
            <a:ext cx="2819400" cy="2438400"/>
          </a:xfrm>
          <a:prstGeom prst="rect">
            <a:avLst/>
          </a:prstGeom>
          <a:noFill/>
          <a:ln w="9525">
            <a:noFill/>
            <a:miter lim="800000"/>
            <a:headEnd/>
            <a:tailEnd/>
          </a:ln>
        </p:spPr>
      </p:pic>
      <p:pic>
        <p:nvPicPr>
          <p:cNvPr id="17412" name="Picture 3" descr="D:\My Documents\Marketing\Tea Promotion - B2C\Pics-Gurgaon\Dutboard-Game - Canter Activity.jpg"/>
          <p:cNvPicPr>
            <a:picLocks noChangeAspect="1" noChangeArrowheads="1"/>
          </p:cNvPicPr>
          <p:nvPr/>
        </p:nvPicPr>
        <p:blipFill>
          <a:blip r:embed="rId3" cstate="print"/>
          <a:srcRect/>
          <a:stretch>
            <a:fillRect/>
          </a:stretch>
        </p:blipFill>
        <p:spPr bwMode="auto">
          <a:xfrm>
            <a:off x="5867400" y="3886200"/>
            <a:ext cx="2751138" cy="2743200"/>
          </a:xfrm>
          <a:prstGeom prst="rect">
            <a:avLst/>
          </a:prstGeom>
          <a:noFill/>
          <a:ln w="9525">
            <a:noFill/>
            <a:miter lim="800000"/>
            <a:headEnd/>
            <a:tailEnd/>
          </a:ln>
        </p:spPr>
      </p:pic>
      <p:pic>
        <p:nvPicPr>
          <p:cNvPr id="17413" name="Picture 4" descr="D:\My Documents\Marketing\Tea Promotion - B2C\Pics-Gurgaon\DSC_0478.jpg"/>
          <p:cNvPicPr>
            <a:picLocks noChangeAspect="1" noChangeArrowheads="1"/>
          </p:cNvPicPr>
          <p:nvPr/>
        </p:nvPicPr>
        <p:blipFill>
          <a:blip r:embed="rId4" cstate="print"/>
          <a:srcRect/>
          <a:stretch>
            <a:fillRect/>
          </a:stretch>
        </p:blipFill>
        <p:spPr bwMode="auto">
          <a:xfrm>
            <a:off x="228600" y="3479800"/>
            <a:ext cx="4343400" cy="3149600"/>
          </a:xfrm>
          <a:prstGeom prst="rect">
            <a:avLst/>
          </a:prstGeom>
          <a:noFill/>
          <a:ln w="9525">
            <a:noFill/>
            <a:miter lim="800000"/>
            <a:headEnd/>
            <a:tailEnd/>
          </a:ln>
        </p:spPr>
      </p:pic>
      <p:pic>
        <p:nvPicPr>
          <p:cNvPr id="17414" name="Picture 5" descr="D:\My Documents\Marketing\Tea Promotion - B2C\Pics-Gurgaon\Booklet-Mocktail-1- Chai Ho Jaye.jpg"/>
          <p:cNvPicPr>
            <a:picLocks noChangeAspect="1" noChangeArrowheads="1"/>
          </p:cNvPicPr>
          <p:nvPr/>
        </p:nvPicPr>
        <p:blipFill>
          <a:blip r:embed="rId5" cstate="print"/>
          <a:srcRect/>
          <a:stretch>
            <a:fillRect/>
          </a:stretch>
        </p:blipFill>
        <p:spPr bwMode="auto">
          <a:xfrm>
            <a:off x="2895600" y="914400"/>
            <a:ext cx="5942013" cy="2590800"/>
          </a:xfrm>
          <a:prstGeom prst="rect">
            <a:avLst/>
          </a:prstGeom>
          <a:noFill/>
          <a:ln w="9525">
            <a:noFill/>
            <a:miter lim="800000"/>
            <a:headEnd/>
            <a:tailEnd/>
          </a:ln>
        </p:spPr>
      </p:pic>
      <p:pic>
        <p:nvPicPr>
          <p:cNvPr id="17415" name="Picture 4" descr="ITA Logo1"/>
          <p:cNvPicPr>
            <a:picLocks noChangeAspect="1" noChangeArrowheads="1"/>
          </p:cNvPicPr>
          <p:nvPr/>
        </p:nvPicPr>
        <p:blipFill>
          <a:blip r:embed="rId6" cstate="print"/>
          <a:srcRect/>
          <a:stretch>
            <a:fillRect/>
          </a:stretch>
        </p:blipFill>
        <p:spPr bwMode="auto">
          <a:xfrm>
            <a:off x="8467725" y="0"/>
            <a:ext cx="676275" cy="609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0"/>
            <a:ext cx="8001000" cy="457200"/>
          </a:xfrm>
        </p:spPr>
        <p:txBody>
          <a:bodyPr/>
          <a:lstStyle/>
          <a:p>
            <a:r>
              <a:rPr lang="en-US" sz="3200" b="1" dirty="0" smtClean="0"/>
              <a:t>Marketing  : Exports</a:t>
            </a:r>
          </a:p>
        </p:txBody>
      </p:sp>
      <p:sp>
        <p:nvSpPr>
          <p:cNvPr id="13315" name="Content Placeholder 2"/>
          <p:cNvSpPr>
            <a:spLocks noGrp="1"/>
          </p:cNvSpPr>
          <p:nvPr>
            <p:ph idx="1"/>
          </p:nvPr>
        </p:nvSpPr>
        <p:spPr>
          <a:xfrm>
            <a:off x="0" y="1600200"/>
            <a:ext cx="9144000" cy="4495800"/>
          </a:xfrm>
        </p:spPr>
        <p:txBody>
          <a:bodyPr/>
          <a:lstStyle/>
          <a:p>
            <a:endParaRPr lang="en-US" sz="1050" b="1" dirty="0" smtClean="0"/>
          </a:p>
          <a:p>
            <a:r>
              <a:rPr lang="en-US" sz="2400" b="1" dirty="0" smtClean="0"/>
              <a:t>Industry in association with Tea Board mounted delegations to several focused markets in 2014 and planning to do so I future. </a:t>
            </a:r>
          </a:p>
          <a:p>
            <a:pPr algn="just" eaLnBrk="1" hangingPunct="1">
              <a:defRPr/>
            </a:pPr>
            <a:endParaRPr lang="en-US" sz="1800" b="1" dirty="0" smtClean="0"/>
          </a:p>
          <a:p>
            <a:pPr algn="just" eaLnBrk="1" hangingPunct="1">
              <a:defRPr/>
            </a:pPr>
            <a:r>
              <a:rPr lang="en-US" sz="2400" b="1" dirty="0" smtClean="0"/>
              <a:t>India’s strength in Origins teas - with unique characteristics - </a:t>
            </a:r>
          </a:p>
          <a:p>
            <a:pPr algn="just" eaLnBrk="1" hangingPunct="1">
              <a:buNone/>
              <a:defRPr/>
            </a:pPr>
            <a:r>
              <a:rPr lang="en-US" sz="2400" b="1" dirty="0" smtClean="0"/>
              <a:t>     Assam, Darjeeling, </a:t>
            </a:r>
            <a:r>
              <a:rPr lang="en-US" sz="2400" b="1" dirty="0" err="1" smtClean="0"/>
              <a:t>Nilgiri</a:t>
            </a:r>
            <a:r>
              <a:rPr lang="en-US" sz="2400" b="1" dirty="0" smtClean="0"/>
              <a:t>, Dooars, Terai, Cachar, other South India origins</a:t>
            </a:r>
          </a:p>
          <a:p>
            <a:pPr algn="just" eaLnBrk="1" hangingPunct="1">
              <a:buNone/>
              <a:defRPr/>
            </a:pPr>
            <a:endParaRPr lang="en-US" sz="2000" b="1" dirty="0" smtClean="0"/>
          </a:p>
          <a:p>
            <a:pPr algn="just" eaLnBrk="1" hangingPunct="1">
              <a:defRPr/>
            </a:pPr>
            <a:r>
              <a:rPr lang="en-US" sz="2400" b="1" dirty="0" smtClean="0"/>
              <a:t>Goal is to boost both volume &amp; value</a:t>
            </a:r>
          </a:p>
          <a:p>
            <a:pPr algn="just" eaLnBrk="1" hangingPunct="1">
              <a:defRPr/>
            </a:pPr>
            <a:endParaRPr lang="en-US" sz="1200" b="1" dirty="0" smtClean="0"/>
          </a:p>
          <a:p>
            <a:pPr algn="just" eaLnBrk="1" hangingPunct="1">
              <a:defRPr/>
            </a:pPr>
            <a:r>
              <a:rPr lang="en-US" sz="2400" b="1" dirty="0" smtClean="0"/>
              <a:t>Quality, Food Safety &amp; Sustainable production critical </a:t>
            </a:r>
          </a:p>
          <a:p>
            <a:endParaRPr lang="en-US" sz="2400" b="1" dirty="0" smtClean="0"/>
          </a:p>
          <a:p>
            <a:endParaRPr lang="en-US" sz="800" dirty="0" smtClean="0"/>
          </a:p>
        </p:txBody>
      </p:sp>
      <p:pic>
        <p:nvPicPr>
          <p:cNvPr id="13316" name="Picture 4" descr="ITA Logo1"/>
          <p:cNvPicPr>
            <a:picLocks noChangeAspect="1" noChangeArrowheads="1"/>
          </p:cNvPicPr>
          <p:nvPr/>
        </p:nvPicPr>
        <p:blipFill>
          <a:blip r:embed="rId2" cstate="print"/>
          <a:srcRect/>
          <a:stretch>
            <a:fillRect/>
          </a:stretch>
        </p:blipFill>
        <p:spPr bwMode="auto">
          <a:xfrm>
            <a:off x="8467725" y="0"/>
            <a:ext cx="676275" cy="609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8229600" cy="868362"/>
          </a:xfrm>
        </p:spPr>
        <p:txBody>
          <a:bodyPr/>
          <a:lstStyle/>
          <a:p>
            <a:r>
              <a:rPr lang="en-US" sz="3600" b="1" dirty="0" smtClean="0">
                <a:latin typeface="Arial" charset="0"/>
                <a:cs typeface="Arial" charset="0"/>
              </a:rPr>
              <a:t>Sustainability Issues</a:t>
            </a:r>
            <a:endParaRPr lang="en-IN" sz="3600" b="1" dirty="0" smtClean="0">
              <a:latin typeface="Arial" charset="0"/>
              <a:cs typeface="Arial" charset="0"/>
            </a:endParaRPr>
          </a:p>
        </p:txBody>
      </p:sp>
      <p:sp>
        <p:nvSpPr>
          <p:cNvPr id="22531" name="Rectangle 7"/>
          <p:cNvSpPr>
            <a:spLocks noChangeArrowheads="1"/>
          </p:cNvSpPr>
          <p:nvPr/>
        </p:nvSpPr>
        <p:spPr bwMode="auto">
          <a:xfrm>
            <a:off x="0" y="1219200"/>
            <a:ext cx="8382000" cy="5186035"/>
          </a:xfrm>
          <a:prstGeom prst="rect">
            <a:avLst/>
          </a:prstGeom>
          <a:solidFill>
            <a:srgbClr val="FFFFFF"/>
          </a:solidFill>
          <a:ln w="9525">
            <a:noFill/>
            <a:miter lim="800000"/>
            <a:headEnd/>
            <a:tailEnd/>
          </a:ln>
        </p:spPr>
        <p:txBody>
          <a:bodyPr wrap="square" anchor="ctr">
            <a:spAutoFit/>
          </a:bodyPr>
          <a:lstStyle/>
          <a:p>
            <a:pPr marL="342900" indent="-342900" eaLnBrk="0" hangingPunct="0">
              <a:buFont typeface="Arial" charset="0"/>
              <a:buChar char="•"/>
            </a:pPr>
            <a:r>
              <a:rPr lang="en-US" sz="2400" dirty="0">
                <a:ea typeface="Times New Roman" pitchFamily="18" charset="0"/>
                <a:cs typeface="Arial" charset="0"/>
              </a:rPr>
              <a:t>Rainwater Harvesting</a:t>
            </a:r>
          </a:p>
          <a:p>
            <a:pPr marL="342900" indent="-342900" eaLnBrk="0" hangingPunct="0">
              <a:buFont typeface="Arial" charset="0"/>
              <a:buChar char="•"/>
            </a:pPr>
            <a:endParaRPr lang="en-US" sz="1400" dirty="0">
              <a:ea typeface="Times New Roman" pitchFamily="18" charset="0"/>
              <a:cs typeface="Arial" charset="0"/>
            </a:endParaRPr>
          </a:p>
          <a:p>
            <a:pPr marL="342900" indent="-342900" eaLnBrk="0" hangingPunct="0">
              <a:buFont typeface="Arial" charset="0"/>
              <a:buChar char="•"/>
            </a:pPr>
            <a:r>
              <a:rPr lang="en-US" sz="2400" dirty="0">
                <a:ea typeface="Times New Roman" pitchFamily="18" charset="0"/>
                <a:cs typeface="Arial" charset="0"/>
              </a:rPr>
              <a:t>Recharging Groundwater</a:t>
            </a:r>
          </a:p>
          <a:p>
            <a:pPr marL="342900" indent="-342900" eaLnBrk="0" hangingPunct="0">
              <a:buFont typeface="Arial" charset="0"/>
              <a:buChar char="•"/>
            </a:pPr>
            <a:endParaRPr lang="en-US" sz="1400" dirty="0">
              <a:ea typeface="Times New Roman" pitchFamily="18" charset="0"/>
              <a:cs typeface="Arial" charset="0"/>
            </a:endParaRPr>
          </a:p>
          <a:p>
            <a:pPr marL="342900" indent="-342900" eaLnBrk="0" hangingPunct="0">
              <a:buFont typeface="Arial" charset="0"/>
              <a:buChar char="•"/>
            </a:pPr>
            <a:r>
              <a:rPr lang="en-US" sz="2400" dirty="0">
                <a:ea typeface="Times New Roman" pitchFamily="18" charset="0"/>
                <a:cs typeface="Arial" charset="0"/>
              </a:rPr>
              <a:t>Effluent &amp; Waste Management</a:t>
            </a:r>
          </a:p>
          <a:p>
            <a:pPr marL="342900" indent="-342900" eaLnBrk="0" hangingPunct="0">
              <a:buFont typeface="Arial" charset="0"/>
              <a:buChar char="•"/>
            </a:pPr>
            <a:endParaRPr lang="en-US" sz="1400" dirty="0">
              <a:ea typeface="Times New Roman" pitchFamily="18" charset="0"/>
              <a:cs typeface="Arial" charset="0"/>
            </a:endParaRPr>
          </a:p>
          <a:p>
            <a:pPr marL="342900" indent="-342900" eaLnBrk="0" hangingPunct="0">
              <a:buFont typeface="Arial" charset="0"/>
              <a:buChar char="•"/>
            </a:pPr>
            <a:r>
              <a:rPr lang="en-US" sz="2400" dirty="0" err="1" smtClean="0">
                <a:ea typeface="Times New Roman" pitchFamily="18" charset="0"/>
                <a:cs typeface="Arial" charset="0"/>
              </a:rPr>
              <a:t>Afforestation</a:t>
            </a:r>
            <a:r>
              <a:rPr lang="en-US" sz="2400" dirty="0" smtClean="0">
                <a:ea typeface="Times New Roman" pitchFamily="18" charset="0"/>
                <a:cs typeface="Arial" charset="0"/>
              </a:rPr>
              <a:t> &amp; Micro climate management</a:t>
            </a:r>
            <a:endParaRPr lang="en-US" sz="2400" dirty="0">
              <a:ea typeface="Times New Roman" pitchFamily="18" charset="0"/>
              <a:cs typeface="Arial" charset="0"/>
            </a:endParaRPr>
          </a:p>
          <a:p>
            <a:pPr marL="342900" indent="-342900" eaLnBrk="0" hangingPunct="0">
              <a:buFont typeface="Arial" charset="0"/>
              <a:buChar char="•"/>
            </a:pPr>
            <a:endParaRPr lang="en-US" sz="1400" dirty="0">
              <a:ea typeface="Times New Roman" pitchFamily="18" charset="0"/>
              <a:cs typeface="Arial" charset="0"/>
            </a:endParaRPr>
          </a:p>
          <a:p>
            <a:pPr marL="342900" indent="-342900" eaLnBrk="0" hangingPunct="0">
              <a:buFont typeface="Arial" charset="0"/>
              <a:buChar char="•"/>
            </a:pPr>
            <a:r>
              <a:rPr lang="en-US" sz="2400" dirty="0" smtClean="0">
                <a:ea typeface="Times New Roman" pitchFamily="18" charset="0"/>
                <a:cs typeface="Arial" charset="0"/>
              </a:rPr>
              <a:t>Adoption of Renewable Energy Sources</a:t>
            </a:r>
          </a:p>
          <a:p>
            <a:pPr marL="342900" indent="-342900" eaLnBrk="0" hangingPunct="0">
              <a:buFont typeface="Arial" charset="0"/>
              <a:buChar char="•"/>
            </a:pPr>
            <a:endParaRPr lang="en-US" sz="2400" dirty="0" smtClean="0">
              <a:ea typeface="Times New Roman" pitchFamily="18" charset="0"/>
              <a:cs typeface="Arial" charset="0"/>
            </a:endParaRPr>
          </a:p>
          <a:p>
            <a:pPr marL="342900" indent="-342900" eaLnBrk="0" hangingPunct="0">
              <a:buFont typeface="Arial" charset="0"/>
              <a:buChar char="•"/>
            </a:pPr>
            <a:r>
              <a:rPr lang="en-US" sz="2400" dirty="0" smtClean="0">
                <a:ea typeface="Times New Roman" pitchFamily="18" charset="0"/>
                <a:cs typeface="Arial" charset="0"/>
              </a:rPr>
              <a:t>Safe </a:t>
            </a:r>
            <a:r>
              <a:rPr lang="en-US" sz="2400" dirty="0">
                <a:ea typeface="Times New Roman" pitchFamily="18" charset="0"/>
                <a:cs typeface="Arial" charset="0"/>
              </a:rPr>
              <a:t>Use of </a:t>
            </a:r>
            <a:r>
              <a:rPr lang="en-US" sz="2400" dirty="0" smtClean="0">
                <a:ea typeface="Times New Roman" pitchFamily="18" charset="0"/>
                <a:cs typeface="Arial" charset="0"/>
              </a:rPr>
              <a:t>Pesticides &amp; Adoption </a:t>
            </a:r>
            <a:r>
              <a:rPr lang="en-US" sz="2400" dirty="0">
                <a:ea typeface="Times New Roman" pitchFamily="18" charset="0"/>
                <a:cs typeface="Arial" charset="0"/>
              </a:rPr>
              <a:t>of Sustainable Field </a:t>
            </a:r>
            <a:r>
              <a:rPr lang="en-US" sz="2400" dirty="0" smtClean="0">
                <a:ea typeface="Times New Roman" pitchFamily="18" charset="0"/>
                <a:cs typeface="Arial" charset="0"/>
              </a:rPr>
              <a:t>Practices –</a:t>
            </a:r>
          </a:p>
          <a:p>
            <a:pPr marL="342900" indent="-342900" eaLnBrk="0" hangingPunct="0">
              <a:buFont typeface="Arial" charset="0"/>
              <a:buChar char="•"/>
            </a:pPr>
            <a:endParaRPr lang="en-US" sz="1100" dirty="0" smtClean="0">
              <a:ea typeface="Times New Roman" pitchFamily="18" charset="0"/>
              <a:cs typeface="Arial" charset="0"/>
            </a:endParaRPr>
          </a:p>
          <a:p>
            <a:pPr marL="800100" lvl="1" indent="-342900" eaLnBrk="0" hangingPunct="0">
              <a:buFont typeface="Arial" charset="0"/>
              <a:buChar char="•"/>
            </a:pPr>
            <a:r>
              <a:rPr lang="en-US" sz="2400" dirty="0" smtClean="0">
                <a:ea typeface="Times New Roman" pitchFamily="18" charset="0"/>
                <a:cs typeface="Arial" charset="0"/>
              </a:rPr>
              <a:t>Trustea Code</a:t>
            </a:r>
          </a:p>
          <a:p>
            <a:pPr marL="800100" lvl="1" indent="-342900" eaLnBrk="0" hangingPunct="0">
              <a:buFont typeface="Arial" charset="0"/>
              <a:buChar char="•"/>
            </a:pPr>
            <a:r>
              <a:rPr lang="en-US" sz="2400" dirty="0" smtClean="0">
                <a:ea typeface="Times New Roman" pitchFamily="18" charset="0"/>
                <a:cs typeface="Arial" charset="0"/>
              </a:rPr>
              <a:t>Plant Protection Code (Version-2 in Tea Board website)</a:t>
            </a:r>
          </a:p>
        </p:txBody>
      </p:sp>
      <p:pic>
        <p:nvPicPr>
          <p:cNvPr id="22532" name="Picture 4" descr="ITA Logo1"/>
          <p:cNvPicPr>
            <a:picLocks noGrp="1" noChangeAspect="1" noChangeArrowheads="1"/>
          </p:cNvPicPr>
          <p:nvPr>
            <p:ph sz="half" idx="2"/>
          </p:nvPr>
        </p:nvPicPr>
        <p:blipFill>
          <a:blip r:embed="rId2" cstate="print"/>
          <a:srcRect/>
          <a:stretch>
            <a:fillRect/>
          </a:stretch>
        </p:blipFill>
        <p:spPr>
          <a:xfrm>
            <a:off x="8467725" y="0"/>
            <a:ext cx="676275" cy="609600"/>
          </a:xfrm>
          <a:noFill/>
        </p:spPr>
      </p:pic>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57200" y="274638"/>
            <a:ext cx="8229600" cy="411162"/>
          </a:xfrm>
        </p:spPr>
        <p:txBody>
          <a:bodyPr/>
          <a:lstStyle/>
          <a:p>
            <a:r>
              <a:rPr lang="en-US" sz="3200" b="1" smtClean="0"/>
              <a:t>PLANT PROTECTION CODE</a:t>
            </a:r>
          </a:p>
        </p:txBody>
      </p:sp>
      <p:pic>
        <p:nvPicPr>
          <p:cNvPr id="25603" name="Picture 4" descr="ITA Logo1"/>
          <p:cNvPicPr>
            <a:picLocks noChangeAspect="1" noChangeArrowheads="1"/>
          </p:cNvPicPr>
          <p:nvPr/>
        </p:nvPicPr>
        <p:blipFill>
          <a:blip r:embed="rId3" cstate="print"/>
          <a:srcRect/>
          <a:stretch>
            <a:fillRect/>
          </a:stretch>
        </p:blipFill>
        <p:spPr bwMode="auto">
          <a:xfrm>
            <a:off x="8467725" y="0"/>
            <a:ext cx="676275" cy="609600"/>
          </a:xfrm>
          <a:prstGeom prst="rect">
            <a:avLst/>
          </a:prstGeom>
          <a:noFill/>
          <a:ln w="9525">
            <a:noFill/>
            <a:miter lim="800000"/>
            <a:headEnd/>
            <a:tailEnd/>
          </a:ln>
        </p:spPr>
      </p:pic>
      <p:sp>
        <p:nvSpPr>
          <p:cNvPr id="25604" name="TextBox 6"/>
          <p:cNvSpPr txBox="1">
            <a:spLocks noChangeArrowheads="1"/>
          </p:cNvSpPr>
          <p:nvPr/>
        </p:nvSpPr>
        <p:spPr bwMode="auto">
          <a:xfrm>
            <a:off x="838200" y="1219200"/>
            <a:ext cx="7315200" cy="4186238"/>
          </a:xfrm>
          <a:prstGeom prst="rect">
            <a:avLst/>
          </a:prstGeom>
          <a:noFill/>
          <a:ln w="9525">
            <a:noFill/>
            <a:miter lim="800000"/>
            <a:headEnd/>
            <a:tailEnd/>
          </a:ln>
        </p:spPr>
        <p:txBody>
          <a:bodyPr>
            <a:spAutoFit/>
          </a:bodyPr>
          <a:lstStyle/>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a:p>
            <a:endParaRPr lang="en-US" sz="1400"/>
          </a:p>
        </p:txBody>
      </p:sp>
      <p:sp>
        <p:nvSpPr>
          <p:cNvPr id="25605" name="Rectangle 7"/>
          <p:cNvSpPr>
            <a:spLocks noChangeArrowheads="1"/>
          </p:cNvSpPr>
          <p:nvPr/>
        </p:nvSpPr>
        <p:spPr bwMode="auto">
          <a:xfrm>
            <a:off x="152400" y="862321"/>
            <a:ext cx="8991600" cy="4893647"/>
          </a:xfrm>
          <a:prstGeom prst="rect">
            <a:avLst/>
          </a:prstGeom>
          <a:solidFill>
            <a:srgbClr val="FFFFFF"/>
          </a:solidFill>
          <a:ln w="9525">
            <a:noFill/>
            <a:miter lim="800000"/>
            <a:headEnd/>
            <a:tailEnd/>
          </a:ln>
        </p:spPr>
        <p:txBody>
          <a:bodyPr anchor="ctr">
            <a:spAutoFit/>
          </a:bodyPr>
          <a:lstStyle/>
          <a:p>
            <a:pPr eaLnBrk="0" hangingPunct="0">
              <a:buFontTx/>
              <a:buChar char="•"/>
            </a:pPr>
            <a:r>
              <a:rPr lang="en-US" sz="2400" dirty="0">
                <a:ea typeface="Times New Roman" pitchFamily="18" charset="0"/>
                <a:cs typeface="Arial" charset="0"/>
              </a:rPr>
              <a:t>The</a:t>
            </a:r>
            <a:r>
              <a:rPr lang="en-US" sz="2400" dirty="0">
                <a:latin typeface="Calibri" pitchFamily="34" charset="0"/>
                <a:ea typeface="Times New Roman" pitchFamily="18" charset="0"/>
                <a:cs typeface="Arial" charset="0"/>
              </a:rPr>
              <a:t> </a:t>
            </a:r>
            <a:r>
              <a:rPr lang="en-US" sz="2400" dirty="0">
                <a:ea typeface="Times New Roman" pitchFamily="18" charset="0"/>
                <a:cs typeface="Arial" charset="0"/>
              </a:rPr>
              <a:t>Tea Board of India</a:t>
            </a:r>
            <a:r>
              <a:rPr lang="en-US" sz="2400" dirty="0">
                <a:latin typeface="Calibri" pitchFamily="34" charset="0"/>
                <a:ea typeface="Times New Roman" pitchFamily="18" charset="0"/>
                <a:cs typeface="Arial" charset="0"/>
              </a:rPr>
              <a:t> </a:t>
            </a:r>
            <a:r>
              <a:rPr lang="en-US" sz="2400" dirty="0">
                <a:ea typeface="Times New Roman" pitchFamily="18" charset="0"/>
                <a:cs typeface="Arial" charset="0"/>
              </a:rPr>
              <a:t>has launched a 'Plant Protection Code' (PPC).</a:t>
            </a:r>
          </a:p>
          <a:p>
            <a:pPr eaLnBrk="0" hangingPunct="0"/>
            <a:endParaRPr lang="en-US" sz="2400" dirty="0">
              <a:ea typeface="Times New Roman" pitchFamily="18" charset="0"/>
              <a:cs typeface="Arial" charset="0"/>
            </a:endParaRPr>
          </a:p>
          <a:p>
            <a:pPr eaLnBrk="0" hangingPunct="0">
              <a:buFontTx/>
              <a:buChar char="•"/>
            </a:pPr>
            <a:r>
              <a:rPr lang="en-US" sz="2400" dirty="0">
                <a:ea typeface="Times New Roman" pitchFamily="18" charset="0"/>
                <a:cs typeface="Arial" charset="0"/>
              </a:rPr>
              <a:t>The code is a best practice guide to sustainable and safe tea production and sustainability.</a:t>
            </a:r>
          </a:p>
          <a:p>
            <a:pPr eaLnBrk="0" hangingPunct="0"/>
            <a:endParaRPr lang="en-US" sz="2400" dirty="0">
              <a:ea typeface="Times New Roman" pitchFamily="18" charset="0"/>
              <a:cs typeface="Arial" charset="0"/>
            </a:endParaRPr>
          </a:p>
          <a:p>
            <a:pPr eaLnBrk="0" hangingPunct="0"/>
            <a:endParaRPr lang="en-US" sz="1200" dirty="0">
              <a:ea typeface="Times New Roman" pitchFamily="18" charset="0"/>
              <a:cs typeface="Arial" charset="0"/>
            </a:endParaRPr>
          </a:p>
          <a:p>
            <a:pPr eaLnBrk="0" hangingPunct="0">
              <a:buFontTx/>
              <a:buChar char="•"/>
            </a:pPr>
            <a:r>
              <a:rPr lang="en-US" sz="2400" dirty="0">
                <a:ea typeface="Times New Roman" pitchFamily="18" charset="0"/>
                <a:cs typeface="Arial" charset="0"/>
              </a:rPr>
              <a:t> </a:t>
            </a:r>
            <a:r>
              <a:rPr lang="en-US" sz="2400" dirty="0" smtClean="0">
                <a:ea typeface="Times New Roman" pitchFamily="18" charset="0"/>
                <a:cs typeface="Arial" charset="0"/>
              </a:rPr>
              <a:t>PPC covers :</a:t>
            </a:r>
          </a:p>
          <a:p>
            <a:pPr eaLnBrk="0" hangingPunct="0"/>
            <a:endParaRPr lang="en-US" sz="2400" dirty="0" smtClean="0">
              <a:ea typeface="Times New Roman" pitchFamily="18" charset="0"/>
              <a:cs typeface="Arial" charset="0"/>
            </a:endParaRPr>
          </a:p>
          <a:p>
            <a:pPr lvl="1" eaLnBrk="0" hangingPunct="0">
              <a:buFontTx/>
              <a:buChar char="•"/>
            </a:pPr>
            <a:r>
              <a:rPr lang="en-US" sz="2400" dirty="0" smtClean="0">
                <a:ea typeface="Times New Roman" pitchFamily="18" charset="0"/>
                <a:cs typeface="Arial" charset="0"/>
              </a:rPr>
              <a:t> Use of </a:t>
            </a:r>
            <a:r>
              <a:rPr lang="en-US" sz="2400" dirty="0" err="1" smtClean="0">
                <a:ea typeface="Times New Roman" pitchFamily="18" charset="0"/>
                <a:cs typeface="Arial" charset="0"/>
              </a:rPr>
              <a:t>Palnt</a:t>
            </a:r>
            <a:r>
              <a:rPr lang="en-US" sz="2400" dirty="0" smtClean="0">
                <a:ea typeface="Times New Roman" pitchFamily="18" charset="0"/>
                <a:cs typeface="Arial" charset="0"/>
              </a:rPr>
              <a:t> Protection Formulations (PPFs) cleared for use in Tea by Central Insecticide Board, GoI</a:t>
            </a:r>
          </a:p>
          <a:p>
            <a:pPr lvl="1" eaLnBrk="0" hangingPunct="0">
              <a:buFontTx/>
              <a:buChar char="•"/>
            </a:pPr>
            <a:endParaRPr lang="en-US" sz="2400" dirty="0" smtClean="0">
              <a:ea typeface="Times New Roman" pitchFamily="18" charset="0"/>
              <a:cs typeface="Arial" charset="0"/>
            </a:endParaRPr>
          </a:p>
          <a:p>
            <a:pPr lvl="1" eaLnBrk="0" hangingPunct="0">
              <a:buFontTx/>
              <a:buChar char="•"/>
            </a:pPr>
            <a:r>
              <a:rPr lang="en-US" sz="2400" dirty="0" smtClean="0">
                <a:ea typeface="Times New Roman" pitchFamily="18" charset="0"/>
                <a:cs typeface="Arial" charset="0"/>
              </a:rPr>
              <a:t>  Adherence to MRLs for pesticides laid down by the FSSAI</a:t>
            </a:r>
            <a:endParaRPr lang="en-US" sz="2400" dirty="0">
              <a:ea typeface="Times New Roman" pitchFamily="18" charset="0"/>
              <a:cs typeface="Arial" charset="0"/>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457200" y="0"/>
            <a:ext cx="8229600" cy="838200"/>
          </a:xfrm>
        </p:spPr>
        <p:txBody>
          <a:bodyPr/>
          <a:lstStyle/>
          <a:p>
            <a:r>
              <a:rPr lang="en-US" sz="3200" b="1" smtClean="0"/>
              <a:t>SUSTAINABILITY - Initiatives</a:t>
            </a:r>
          </a:p>
        </p:txBody>
      </p:sp>
      <p:sp>
        <p:nvSpPr>
          <p:cNvPr id="3" name="Date Placeholder 2"/>
          <p:cNvSpPr txBox="1">
            <a:spLocks noGrp="1"/>
          </p:cNvSpPr>
          <p:nvPr/>
        </p:nvSpPr>
        <p:spPr>
          <a:xfrm>
            <a:off x="3048000" y="6492875"/>
            <a:ext cx="3429000" cy="365125"/>
          </a:xfrm>
          <a:prstGeom prst="rect">
            <a:avLst/>
          </a:prstGeom>
          <a:noFill/>
        </p:spPr>
        <p:txBody>
          <a:bodyPr anchor="ctr"/>
          <a:lstStyle/>
          <a:p>
            <a:pPr eaLnBrk="0" hangingPunct="0">
              <a:defRPr/>
            </a:pPr>
            <a:r>
              <a:rPr lang="en-US" sz="1800" b="1" dirty="0">
                <a:solidFill>
                  <a:schemeClr val="tx1">
                    <a:tint val="75000"/>
                  </a:schemeClr>
                </a:solidFill>
              </a:rPr>
              <a:t>RAIN WATE COLLECTION</a:t>
            </a:r>
          </a:p>
          <a:p>
            <a:pPr eaLnBrk="0" hangingPunct="0">
              <a:defRPr/>
            </a:pPr>
            <a:fld id="{60E7888B-A22F-411E-9E76-E17A8EF00807}" type="datetime1">
              <a:rPr lang="en-US" sz="1200">
                <a:solidFill>
                  <a:schemeClr val="tx1">
                    <a:tint val="75000"/>
                  </a:schemeClr>
                </a:solidFill>
              </a:rPr>
              <a:pPr eaLnBrk="0" hangingPunct="0">
                <a:defRPr/>
              </a:pPr>
              <a:t>11/3/2014</a:t>
            </a:fld>
            <a:endParaRPr lang="en-US" sz="1200" dirty="0">
              <a:solidFill>
                <a:schemeClr val="tx1">
                  <a:tint val="75000"/>
                </a:schemeClr>
              </a:solidFill>
            </a:endParaRP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eaLnBrk="0" hangingPunct="0">
              <a:defRPr/>
            </a:pPr>
            <a:fld id="{DBD958C9-A36B-43D1-BA88-3A67C23F365A}" type="slidenum">
              <a:rPr lang="en-US" sz="1200">
                <a:solidFill>
                  <a:schemeClr val="tx1">
                    <a:tint val="75000"/>
                  </a:schemeClr>
                </a:solidFill>
              </a:rPr>
              <a:pPr algn="r" eaLnBrk="0" hangingPunct="0">
                <a:defRPr/>
              </a:pPr>
              <a:t>18</a:t>
            </a:fld>
            <a:endParaRPr lang="en-US" sz="1200">
              <a:solidFill>
                <a:schemeClr val="tx1">
                  <a:tint val="75000"/>
                </a:schemeClr>
              </a:solidFill>
            </a:endParaRPr>
          </a:p>
        </p:txBody>
      </p:sp>
      <p:pic>
        <p:nvPicPr>
          <p:cNvPr id="23557" name="Picture 2" descr="D:\My Documents\Water harvesting\Water Harvesting and water bodies\Water Bodies 1.jpg"/>
          <p:cNvPicPr>
            <a:picLocks noChangeAspect="1" noChangeArrowheads="1"/>
          </p:cNvPicPr>
          <p:nvPr/>
        </p:nvPicPr>
        <p:blipFill>
          <a:blip r:embed="rId2" cstate="print"/>
          <a:srcRect/>
          <a:stretch>
            <a:fillRect/>
          </a:stretch>
        </p:blipFill>
        <p:spPr bwMode="auto">
          <a:xfrm>
            <a:off x="457200" y="990600"/>
            <a:ext cx="3581400" cy="2403475"/>
          </a:xfrm>
          <a:prstGeom prst="rect">
            <a:avLst/>
          </a:prstGeom>
          <a:noFill/>
          <a:ln w="9525">
            <a:noFill/>
            <a:miter lim="800000"/>
            <a:headEnd/>
            <a:tailEnd/>
          </a:ln>
        </p:spPr>
      </p:pic>
      <p:pic>
        <p:nvPicPr>
          <p:cNvPr id="23558" name="Picture 3" descr="D:\My Documents\Water harvesting\Water Harvesting and water bodies\Water Bodies 2.jpg"/>
          <p:cNvPicPr>
            <a:picLocks noChangeAspect="1" noChangeArrowheads="1"/>
          </p:cNvPicPr>
          <p:nvPr/>
        </p:nvPicPr>
        <p:blipFill>
          <a:blip r:embed="rId3" cstate="print"/>
          <a:srcRect/>
          <a:stretch>
            <a:fillRect/>
          </a:stretch>
        </p:blipFill>
        <p:spPr bwMode="auto">
          <a:xfrm>
            <a:off x="4267200" y="990600"/>
            <a:ext cx="3868738" cy="2362200"/>
          </a:xfrm>
          <a:prstGeom prst="rect">
            <a:avLst/>
          </a:prstGeom>
          <a:noFill/>
          <a:ln w="9525">
            <a:noFill/>
            <a:miter lim="800000"/>
            <a:headEnd/>
            <a:tailEnd/>
          </a:ln>
        </p:spPr>
      </p:pic>
      <p:pic>
        <p:nvPicPr>
          <p:cNvPr id="23559" name="Picture 4" descr="D:\My Documents\Water harvesting\Water Harvesting and water bodies\Water Harvesting 1.jpg"/>
          <p:cNvPicPr>
            <a:picLocks noChangeAspect="1" noChangeArrowheads="1"/>
          </p:cNvPicPr>
          <p:nvPr/>
        </p:nvPicPr>
        <p:blipFill>
          <a:blip r:embed="rId4" cstate="print"/>
          <a:srcRect/>
          <a:stretch>
            <a:fillRect/>
          </a:stretch>
        </p:blipFill>
        <p:spPr bwMode="auto">
          <a:xfrm>
            <a:off x="609600" y="3810000"/>
            <a:ext cx="3505200" cy="2468563"/>
          </a:xfrm>
          <a:prstGeom prst="rect">
            <a:avLst/>
          </a:prstGeom>
          <a:noFill/>
          <a:ln w="9525">
            <a:noFill/>
            <a:miter lim="800000"/>
            <a:headEnd/>
            <a:tailEnd/>
          </a:ln>
        </p:spPr>
      </p:pic>
      <p:pic>
        <p:nvPicPr>
          <p:cNvPr id="23560" name="Picture 5" descr="D:\My Documents\Water harvesting\Water Harvesting and water bodies\Water Harvesting 2.jpg"/>
          <p:cNvPicPr>
            <a:picLocks noChangeAspect="1" noChangeArrowheads="1"/>
          </p:cNvPicPr>
          <p:nvPr/>
        </p:nvPicPr>
        <p:blipFill>
          <a:blip r:embed="rId5" cstate="print"/>
          <a:srcRect/>
          <a:stretch>
            <a:fillRect/>
          </a:stretch>
        </p:blipFill>
        <p:spPr bwMode="auto">
          <a:xfrm>
            <a:off x="4419600" y="3886200"/>
            <a:ext cx="3657600" cy="2395538"/>
          </a:xfrm>
          <a:prstGeom prst="rect">
            <a:avLst/>
          </a:prstGeom>
          <a:noFill/>
          <a:ln w="9525">
            <a:noFill/>
            <a:miter lim="800000"/>
            <a:headEnd/>
            <a:tailEnd/>
          </a:ln>
        </p:spPr>
      </p:pic>
      <p:sp>
        <p:nvSpPr>
          <p:cNvPr id="9" name="Right Arrow 8"/>
          <p:cNvSpPr/>
          <p:nvPr/>
        </p:nvSpPr>
        <p:spPr>
          <a:xfrm rot="1281840">
            <a:off x="33338" y="4056063"/>
            <a:ext cx="1008062" cy="37623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62" name="TextBox 10"/>
          <p:cNvSpPr txBox="1">
            <a:spLocks noChangeArrowheads="1"/>
          </p:cNvSpPr>
          <p:nvPr/>
        </p:nvSpPr>
        <p:spPr bwMode="auto">
          <a:xfrm>
            <a:off x="3200400" y="3429000"/>
            <a:ext cx="3390900" cy="923925"/>
          </a:xfrm>
          <a:prstGeom prst="rect">
            <a:avLst/>
          </a:prstGeom>
          <a:noFill/>
          <a:ln w="9525">
            <a:noFill/>
            <a:miter lim="800000"/>
            <a:headEnd/>
            <a:tailEnd/>
          </a:ln>
        </p:spPr>
        <p:txBody>
          <a:bodyPr>
            <a:spAutoFit/>
          </a:bodyPr>
          <a:lstStyle/>
          <a:p>
            <a:r>
              <a:rPr lang="en-US" sz="1800" b="1"/>
              <a:t>Ground water recharging</a:t>
            </a:r>
          </a:p>
          <a:p>
            <a:endParaRPr lang="en-US"/>
          </a:p>
        </p:txBody>
      </p:sp>
      <p:pic>
        <p:nvPicPr>
          <p:cNvPr id="23563" name="Picture 4" descr="ITA Logo1"/>
          <p:cNvPicPr>
            <a:picLocks noChangeAspect="1" noChangeArrowheads="1"/>
          </p:cNvPicPr>
          <p:nvPr/>
        </p:nvPicPr>
        <p:blipFill>
          <a:blip r:embed="rId6" cstate="print"/>
          <a:srcRect/>
          <a:stretch>
            <a:fillRect/>
          </a:stretch>
        </p:blipFill>
        <p:spPr bwMode="auto">
          <a:xfrm>
            <a:off x="8467725" y="0"/>
            <a:ext cx="676275" cy="609600"/>
          </a:xfrm>
          <a:prstGeom prst="rect">
            <a:avLst/>
          </a:prstGeom>
          <a:noFill/>
          <a:ln w="9525">
            <a:noFill/>
            <a:miter lim="800000"/>
            <a:headEnd/>
            <a:tailEnd/>
          </a:ln>
        </p:spPr>
      </p:pic>
      <p:sp>
        <p:nvSpPr>
          <p:cNvPr id="12" name="Right Arrow 11"/>
          <p:cNvSpPr/>
          <p:nvPr/>
        </p:nvSpPr>
        <p:spPr>
          <a:xfrm rot="20591210">
            <a:off x="5062538" y="5700713"/>
            <a:ext cx="1006475" cy="37623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Selected pics for PPT\Forests.jpg"/>
          <p:cNvPicPr>
            <a:picLocks noChangeAspect="1" noChangeArrowheads="1"/>
          </p:cNvPicPr>
          <p:nvPr/>
        </p:nvPicPr>
        <p:blipFill>
          <a:blip r:embed="rId2" cstate="print"/>
          <a:srcRect/>
          <a:stretch>
            <a:fillRect/>
          </a:stretch>
        </p:blipFill>
        <p:spPr bwMode="auto">
          <a:xfrm>
            <a:off x="152400" y="228600"/>
            <a:ext cx="3860800" cy="2895600"/>
          </a:xfrm>
          <a:prstGeom prst="rect">
            <a:avLst/>
          </a:prstGeom>
          <a:noFill/>
          <a:ln w="9525">
            <a:noFill/>
            <a:miter lim="800000"/>
            <a:headEnd/>
            <a:tailEnd/>
          </a:ln>
        </p:spPr>
      </p:pic>
      <p:pic>
        <p:nvPicPr>
          <p:cNvPr id="24579" name="Picture 3" descr="H:\Selected pics for PPT\Rain water harvesting reservoir.jpg"/>
          <p:cNvPicPr>
            <a:picLocks noChangeAspect="1" noChangeArrowheads="1"/>
          </p:cNvPicPr>
          <p:nvPr/>
        </p:nvPicPr>
        <p:blipFill>
          <a:blip r:embed="rId3" cstate="print"/>
          <a:srcRect/>
          <a:stretch>
            <a:fillRect/>
          </a:stretch>
        </p:blipFill>
        <p:spPr bwMode="auto">
          <a:xfrm>
            <a:off x="1676400" y="3505200"/>
            <a:ext cx="6019800" cy="2921000"/>
          </a:xfrm>
          <a:prstGeom prst="rect">
            <a:avLst/>
          </a:prstGeom>
          <a:noFill/>
          <a:ln w="9525">
            <a:noFill/>
            <a:miter lim="800000"/>
            <a:headEnd/>
            <a:tailEnd/>
          </a:ln>
        </p:spPr>
      </p:pic>
      <p:sp>
        <p:nvSpPr>
          <p:cNvPr id="24580" name="TextBox 3"/>
          <p:cNvSpPr txBox="1">
            <a:spLocks noChangeArrowheads="1"/>
          </p:cNvSpPr>
          <p:nvPr/>
        </p:nvSpPr>
        <p:spPr bwMode="auto">
          <a:xfrm>
            <a:off x="3429000" y="6488113"/>
            <a:ext cx="3736975" cy="369887"/>
          </a:xfrm>
          <a:prstGeom prst="rect">
            <a:avLst/>
          </a:prstGeom>
          <a:noFill/>
          <a:ln w="9525">
            <a:noFill/>
            <a:miter lim="800000"/>
            <a:headEnd/>
            <a:tailEnd/>
          </a:ln>
        </p:spPr>
        <p:txBody>
          <a:bodyPr wrap="none">
            <a:spAutoFit/>
          </a:bodyPr>
          <a:lstStyle/>
          <a:p>
            <a:r>
              <a:rPr lang="en-US" sz="1800"/>
              <a:t>Rain water harvesting reservoir.jpg</a:t>
            </a:r>
          </a:p>
        </p:txBody>
      </p:sp>
      <p:sp>
        <p:nvSpPr>
          <p:cNvPr id="24581" name="TextBox 5"/>
          <p:cNvSpPr txBox="1">
            <a:spLocks noChangeArrowheads="1"/>
          </p:cNvSpPr>
          <p:nvPr/>
        </p:nvSpPr>
        <p:spPr bwMode="auto">
          <a:xfrm>
            <a:off x="3581400" y="3124200"/>
            <a:ext cx="1476375" cy="369888"/>
          </a:xfrm>
          <a:prstGeom prst="rect">
            <a:avLst/>
          </a:prstGeom>
          <a:noFill/>
          <a:ln w="9525">
            <a:noFill/>
            <a:miter lim="800000"/>
            <a:headEnd/>
            <a:tailEnd/>
          </a:ln>
        </p:spPr>
        <p:txBody>
          <a:bodyPr wrap="none">
            <a:spAutoFit/>
          </a:bodyPr>
          <a:lstStyle/>
          <a:p>
            <a:r>
              <a:rPr lang="en-US" sz="1800"/>
              <a:t>Afforestation</a:t>
            </a:r>
          </a:p>
        </p:txBody>
      </p:sp>
      <p:pic>
        <p:nvPicPr>
          <p:cNvPr id="24582" name="Picture 5" descr="H:\Selected pics for PPT\ON THE RACE FOR RAIN FOREST CERTIFICATION.JPG"/>
          <p:cNvPicPr>
            <a:picLocks noChangeAspect="1" noChangeArrowheads="1"/>
          </p:cNvPicPr>
          <p:nvPr/>
        </p:nvPicPr>
        <p:blipFill>
          <a:blip r:embed="rId4" cstate="print"/>
          <a:srcRect/>
          <a:stretch>
            <a:fillRect/>
          </a:stretch>
        </p:blipFill>
        <p:spPr bwMode="auto">
          <a:xfrm>
            <a:off x="4572000" y="171450"/>
            <a:ext cx="3886200" cy="2914650"/>
          </a:xfrm>
          <a:prstGeom prst="rect">
            <a:avLst/>
          </a:prstGeom>
          <a:noFill/>
          <a:ln w="9525">
            <a:noFill/>
            <a:miter lim="800000"/>
            <a:headEnd/>
            <a:tailEnd/>
          </a:ln>
        </p:spPr>
      </p:pic>
      <p:pic>
        <p:nvPicPr>
          <p:cNvPr id="24583" name="Picture 4" descr="ITA Logo1"/>
          <p:cNvPicPr>
            <a:picLocks noChangeAspect="1" noChangeArrowheads="1"/>
          </p:cNvPicPr>
          <p:nvPr/>
        </p:nvPicPr>
        <p:blipFill>
          <a:blip r:embed="rId5" cstate="print"/>
          <a:srcRect/>
          <a:stretch>
            <a:fillRect/>
          </a:stretch>
        </p:blipFill>
        <p:spPr bwMode="auto">
          <a:xfrm>
            <a:off x="8467725" y="0"/>
            <a:ext cx="676275" cy="6096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3550" y="152400"/>
            <a:ext cx="8229600" cy="609600"/>
          </a:xfrm>
        </p:spPr>
        <p:txBody>
          <a:bodyPr/>
          <a:lstStyle/>
          <a:p>
            <a:pPr eaLnBrk="1" hangingPunct="1"/>
            <a:r>
              <a:rPr lang="en-US" sz="3200" b="1" dirty="0" smtClean="0">
                <a:solidFill>
                  <a:schemeClr val="tx1"/>
                </a:solidFill>
              </a:rPr>
              <a:t>Tea Industry- Overview</a:t>
            </a:r>
          </a:p>
        </p:txBody>
      </p:sp>
      <p:sp>
        <p:nvSpPr>
          <p:cNvPr id="7171" name="Rectangle 3"/>
          <p:cNvSpPr>
            <a:spLocks noGrp="1" noChangeArrowheads="1"/>
          </p:cNvSpPr>
          <p:nvPr>
            <p:ph type="body" idx="1"/>
          </p:nvPr>
        </p:nvSpPr>
        <p:spPr>
          <a:xfrm>
            <a:off x="228600" y="1140947"/>
            <a:ext cx="8686800" cy="5183653"/>
          </a:xfrm>
        </p:spPr>
        <p:txBody>
          <a:bodyPr/>
          <a:lstStyle/>
          <a:p>
            <a:pPr algn="just" eaLnBrk="1" hangingPunct="1">
              <a:lnSpc>
                <a:spcPct val="150000"/>
              </a:lnSpc>
              <a:buFont typeface="Wingdings" panose="05000000000000000000" pitchFamily="2" charset="2"/>
              <a:buChar char="v"/>
            </a:pPr>
            <a:r>
              <a:rPr lang="en-US" sz="1900" b="1" dirty="0" smtClean="0"/>
              <a:t>Indian Tea Industry is over 150 years old.</a:t>
            </a:r>
          </a:p>
          <a:p>
            <a:pPr lvl="2" indent="-342900" algn="just" eaLnBrk="1" hangingPunct="1">
              <a:buFont typeface="Wingdings" panose="05000000000000000000" pitchFamily="2" charset="2"/>
              <a:buChar char="§"/>
            </a:pPr>
            <a:r>
              <a:rPr lang="en-US" sz="1900" b="1" dirty="0" smtClean="0"/>
              <a:t>Employs over 1.26 million workers. </a:t>
            </a:r>
          </a:p>
          <a:p>
            <a:pPr lvl="2" indent="-342900" algn="just" eaLnBrk="1" hangingPunct="1">
              <a:buFont typeface="Wingdings" panose="05000000000000000000" pitchFamily="2" charset="2"/>
              <a:buChar char="§"/>
            </a:pPr>
            <a:r>
              <a:rPr lang="en-US" sz="1900" b="1" dirty="0" smtClean="0"/>
              <a:t>50% women workers. </a:t>
            </a:r>
          </a:p>
          <a:p>
            <a:pPr algn="just" eaLnBrk="1" hangingPunct="1">
              <a:lnSpc>
                <a:spcPct val="150000"/>
              </a:lnSpc>
              <a:buFont typeface="Wingdings" panose="05000000000000000000" pitchFamily="2" charset="2"/>
              <a:buChar char="v"/>
            </a:pPr>
            <a:r>
              <a:rPr lang="en-US" sz="1900" b="1" dirty="0" smtClean="0"/>
              <a:t>World production – 4907 M. kgs in 2013.</a:t>
            </a:r>
          </a:p>
          <a:p>
            <a:pPr lvl="2" algn="just" eaLnBrk="1" hangingPunct="1">
              <a:buFont typeface="Wingdings" panose="05000000000000000000" pitchFamily="2" charset="2"/>
              <a:buChar char="§"/>
            </a:pPr>
            <a:r>
              <a:rPr lang="en-US" sz="1900" b="1" dirty="0" smtClean="0"/>
              <a:t>1559 million kg Green Tea. </a:t>
            </a:r>
          </a:p>
          <a:p>
            <a:pPr lvl="2" algn="just" eaLnBrk="1" hangingPunct="1">
              <a:buFont typeface="Wingdings" panose="05000000000000000000" pitchFamily="2" charset="2"/>
              <a:buChar char="§"/>
            </a:pPr>
            <a:r>
              <a:rPr lang="en-US" sz="1900" b="1" dirty="0" smtClean="0"/>
              <a:t>3348 million kg Black Tea.</a:t>
            </a:r>
          </a:p>
          <a:p>
            <a:pPr algn="just" eaLnBrk="1" hangingPunct="1">
              <a:lnSpc>
                <a:spcPct val="150000"/>
              </a:lnSpc>
              <a:buFont typeface="Wingdings" panose="05000000000000000000" pitchFamily="2" charset="2"/>
              <a:buChar char="v"/>
            </a:pPr>
            <a:r>
              <a:rPr lang="en-US" sz="1900" b="1" dirty="0" smtClean="0"/>
              <a:t>India’s total production 1200 million kgs – 36% of World Black Tea Production.</a:t>
            </a:r>
          </a:p>
          <a:p>
            <a:pPr algn="just" eaLnBrk="1" hangingPunct="1">
              <a:lnSpc>
                <a:spcPct val="150000"/>
              </a:lnSpc>
              <a:buFont typeface="Wingdings" panose="05000000000000000000" pitchFamily="2" charset="2"/>
              <a:buChar char="v"/>
            </a:pPr>
            <a:r>
              <a:rPr lang="en-US" sz="1900" b="1" dirty="0" smtClean="0"/>
              <a:t>Exports over 200 million kgs --- Value  Rs 4500 crores.</a:t>
            </a:r>
          </a:p>
          <a:p>
            <a:pPr marL="0" indent="0" algn="just" eaLnBrk="1" hangingPunct="1">
              <a:lnSpc>
                <a:spcPct val="150000"/>
              </a:lnSpc>
              <a:buNone/>
            </a:pPr>
            <a:endParaRPr lang="en-US" sz="800" b="1" dirty="0" smtClean="0"/>
          </a:p>
          <a:p>
            <a:pPr algn="just" eaLnBrk="1" hangingPunct="1">
              <a:buFont typeface="Wingdings" panose="05000000000000000000" pitchFamily="2" charset="2"/>
              <a:buChar char="v"/>
            </a:pPr>
            <a:r>
              <a:rPr lang="en-US" sz="1900" b="1" dirty="0" smtClean="0"/>
              <a:t>Per capita consumption in India  around 733 gms. per year.</a:t>
            </a:r>
          </a:p>
        </p:txBody>
      </p:sp>
      <p:sp>
        <p:nvSpPr>
          <p:cNvPr id="7172"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94AED3BE-D70D-44EB-AF15-ED06D8C150C3}" type="datetime8">
              <a:rPr lang="en-IN" sz="1400" smtClean="0"/>
              <a:pPr/>
              <a:t>11/3/2014 10:37 AM</a:t>
            </a:fld>
            <a:endParaRPr lang="en-US" sz="1400"/>
          </a:p>
        </p:txBody>
      </p:sp>
      <p:sp>
        <p:nvSpPr>
          <p:cNvPr id="7173"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368E7F23-D43A-41F5-AF3B-1CED59199E97}" type="slidenum">
              <a:rPr lang="en-US" sz="1400" smtClean="0"/>
              <a:pPr/>
              <a:t>2</a:t>
            </a:fld>
            <a:endParaRPr lang="en-US" sz="1400" smtClean="0"/>
          </a:p>
        </p:txBody>
      </p:sp>
      <p:pic>
        <p:nvPicPr>
          <p:cNvPr id="11" name="Picture 4" descr="ITA Logo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27684" y="111919"/>
            <a:ext cx="863916" cy="802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8229600" cy="563562"/>
          </a:xfrm>
        </p:spPr>
        <p:txBody>
          <a:bodyPr/>
          <a:lstStyle/>
          <a:p>
            <a:pPr eaLnBrk="1" hangingPunct="1"/>
            <a:r>
              <a:rPr lang="en-US" sz="3200" b="1" dirty="0" smtClean="0"/>
              <a:t>Small Grower</a:t>
            </a:r>
          </a:p>
        </p:txBody>
      </p:sp>
      <p:sp>
        <p:nvSpPr>
          <p:cNvPr id="25603" name="Rectangle 3"/>
          <p:cNvSpPr>
            <a:spLocks noGrp="1" noChangeArrowheads="1"/>
          </p:cNvSpPr>
          <p:nvPr>
            <p:ph type="body" idx="1"/>
          </p:nvPr>
        </p:nvSpPr>
        <p:spPr>
          <a:xfrm>
            <a:off x="381000" y="1143000"/>
            <a:ext cx="8382000" cy="5257800"/>
          </a:xfrm>
        </p:spPr>
        <p:txBody>
          <a:bodyPr/>
          <a:lstStyle/>
          <a:p>
            <a:pPr eaLnBrk="1" hangingPunct="1">
              <a:buFont typeface="Wingdings" panose="05000000000000000000" pitchFamily="2" charset="2"/>
              <a:buChar char="v"/>
            </a:pPr>
            <a:endParaRPr lang="en-US" sz="1800" b="1" dirty="0" smtClean="0">
              <a:solidFill>
                <a:srgbClr val="FFC000"/>
              </a:solidFill>
            </a:endParaRPr>
          </a:p>
          <a:p>
            <a:pPr algn="just" eaLnBrk="1" hangingPunct="1"/>
            <a:r>
              <a:rPr lang="en-US" sz="2400" b="1" dirty="0" smtClean="0"/>
              <a:t>Small Tea Growers (STG) account for 33% of all India production. Their growth and contribution has boosted the local economy significantly in the last two decades.</a:t>
            </a:r>
          </a:p>
          <a:p>
            <a:pPr algn="just" eaLnBrk="1" hangingPunct="1"/>
            <a:endParaRPr lang="en-US" sz="2400" b="1" dirty="0" smtClean="0"/>
          </a:p>
          <a:p>
            <a:pPr algn="just" eaLnBrk="1" hangingPunct="1"/>
            <a:r>
              <a:rPr lang="en-US" sz="2400" b="1" dirty="0" smtClean="0"/>
              <a:t>Challenge of integrating STG produce with Organized Estate Factories / BLF keeping in view the quality &amp; food safety compliances.</a:t>
            </a:r>
          </a:p>
          <a:p>
            <a:pPr marL="0" indent="0" algn="just" eaLnBrk="1" hangingPunct="1"/>
            <a:endParaRPr lang="en-US" sz="2400" b="1" dirty="0" smtClean="0"/>
          </a:p>
          <a:p>
            <a:pPr algn="just" eaLnBrk="1" hangingPunct="1"/>
            <a:r>
              <a:rPr lang="en-US" sz="2400" b="1" dirty="0" smtClean="0"/>
              <a:t>Tea Board of India Small Growers Directorate is playing a developmental role in  providing an opportunity to Small growers to  move up the value chain.</a:t>
            </a:r>
          </a:p>
          <a:p>
            <a:pPr algn="just" eaLnBrk="1" hangingPunct="1">
              <a:buFont typeface="Wingdings" panose="05000000000000000000" pitchFamily="2" charset="2"/>
              <a:buChar char="v"/>
            </a:pPr>
            <a:endParaRPr lang="en-US" sz="1900" b="1" dirty="0" smtClean="0"/>
          </a:p>
        </p:txBody>
      </p:sp>
      <p:sp>
        <p:nvSpPr>
          <p:cNvPr id="25604"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45644AE4-2FB8-498A-ADCD-A9CF5ECF09A1}" type="datetime8">
              <a:rPr lang="en-IN" sz="1400" smtClean="0"/>
              <a:pPr/>
              <a:t>11/3/2014 10:37 AM</a:t>
            </a:fld>
            <a:endParaRPr lang="en-US" sz="1400"/>
          </a:p>
        </p:txBody>
      </p:sp>
      <p:sp>
        <p:nvSpPr>
          <p:cNvPr id="25605"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7686F7EB-9388-4026-A719-1F10506D3CF4}" type="slidenum">
              <a:rPr lang="en-US" sz="1400" smtClean="0"/>
              <a:pPr/>
              <a:t>20</a:t>
            </a:fld>
            <a:endParaRPr lang="en-US" sz="1400" smtClean="0"/>
          </a:p>
        </p:txBody>
      </p:sp>
      <p:pic>
        <p:nvPicPr>
          <p:cNvPr id="6" name="Picture 4" descr="ITA Logo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27684" y="111919"/>
            <a:ext cx="863916" cy="802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572"/>
          <p:cNvSpPr>
            <a:spLocks noGrp="1" noChangeArrowheads="1"/>
          </p:cNvSpPr>
          <p:nvPr>
            <p:ph type="title" idx="4294967295"/>
          </p:nvPr>
        </p:nvSpPr>
        <p:spPr>
          <a:xfrm>
            <a:off x="0" y="-26988"/>
            <a:ext cx="8458200" cy="865188"/>
          </a:xfrm>
        </p:spPr>
        <p:txBody>
          <a:bodyPr/>
          <a:lstStyle/>
          <a:p>
            <a:pPr algn="l" eaLnBrk="1" hangingPunct="1"/>
            <a:r>
              <a:rPr lang="en-US" sz="3400" b="1" dirty="0" smtClean="0"/>
              <a:t>Production : Corporate &amp;  BLF Sector  (</a:t>
            </a:r>
            <a:r>
              <a:rPr lang="en-US" sz="3400" b="1" dirty="0" err="1" smtClean="0"/>
              <a:t>MKg</a:t>
            </a:r>
            <a:r>
              <a:rPr lang="en-US" sz="3400" b="1" dirty="0" smtClean="0"/>
              <a:t>)</a:t>
            </a:r>
          </a:p>
        </p:txBody>
      </p:sp>
      <p:graphicFrame>
        <p:nvGraphicFramePr>
          <p:cNvPr id="16504" name="Group 120"/>
          <p:cNvGraphicFramePr>
            <a:graphicFrameLocks noGrp="1"/>
          </p:cNvGraphicFramePr>
          <p:nvPr>
            <p:ph idx="4294967295"/>
          </p:nvPr>
        </p:nvGraphicFramePr>
        <p:xfrm>
          <a:off x="250825" y="1196975"/>
          <a:ext cx="8424862" cy="3366084"/>
        </p:xfrm>
        <a:graphic>
          <a:graphicData uri="http://schemas.openxmlformats.org/drawingml/2006/table">
            <a:tbl>
              <a:tblPr/>
              <a:tblGrid>
                <a:gridCol w="316863"/>
                <a:gridCol w="234106"/>
                <a:gridCol w="3119864"/>
                <a:gridCol w="1143374"/>
                <a:gridCol w="1083197"/>
                <a:gridCol w="1263729"/>
                <a:gridCol w="1263729"/>
              </a:tblGrid>
              <a:tr h="570097">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outerShdw blurRad="38100" dist="38100" dir="2700000" algn="tl">
                              <a:srgbClr val="C0C0C0"/>
                            </a:outerShdw>
                          </a:effectLst>
                          <a:latin typeface="Arial" pitchFamily="34" charset="0"/>
                          <a:cs typeface="Arial" pitchFamily="34" charset="0"/>
                        </a:rPr>
                        <a:t> </a:t>
                      </a:r>
                      <a:endPar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ndParaRP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IN"/>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outerShdw blurRad="38100" dist="38100" dir="2700000" algn="tl">
                              <a:srgbClr val="C0C0C0"/>
                            </a:outerShdw>
                          </a:effectLst>
                          <a:latin typeface="Arial" pitchFamily="34" charset="0"/>
                          <a:cs typeface="Arial" pitchFamily="34" charset="0"/>
                        </a:rPr>
                        <a:t> </a:t>
                      </a:r>
                      <a:endPar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ndParaRP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99"/>
                          </a:solidFill>
                          <a:effectLst/>
                          <a:latin typeface="Arial" pitchFamily="34" charset="0"/>
                          <a:cs typeface="Arial" pitchFamily="34" charset="0"/>
                        </a:rPr>
                        <a:t>2005</a:t>
                      </a:r>
                      <a:endParaRPr kumimoji="0" lang="en-US" sz="2800" b="1" i="0" u="none" strike="noStrike" cap="none" normalizeH="0" baseline="0" dirty="0" smtClean="0">
                        <a:ln>
                          <a:noFill/>
                        </a:ln>
                        <a:solidFill>
                          <a:srgbClr val="000099"/>
                        </a:solidFill>
                        <a:effectLst/>
                        <a:latin typeface="Arial" pitchFamily="34" charset="0"/>
                      </a:endParaRP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99"/>
                          </a:solidFill>
                          <a:effectLst/>
                          <a:latin typeface="Arial" pitchFamily="34" charset="0"/>
                        </a:rPr>
                        <a:t>2013</a:t>
                      </a: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99"/>
                          </a:solidFill>
                          <a:effectLst/>
                          <a:latin typeface="Arial" pitchFamily="34" charset="0"/>
                          <a:cs typeface="Arial" pitchFamily="34" charset="0"/>
                        </a:rPr>
                        <a:t>+/-</a:t>
                      </a:r>
                      <a:endParaRPr kumimoji="0" lang="en-US" sz="2800" b="1" i="0" u="none" strike="noStrike" cap="none" normalizeH="0" baseline="0" dirty="0" smtClean="0">
                        <a:ln>
                          <a:noFill/>
                        </a:ln>
                        <a:solidFill>
                          <a:srgbClr val="000099"/>
                        </a:solidFill>
                        <a:effectLst/>
                        <a:latin typeface="Arial" pitchFamily="34" charset="0"/>
                      </a:endParaRP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99"/>
                          </a:solidFill>
                          <a:effectLst/>
                          <a:latin typeface="Arial" pitchFamily="34" charset="0"/>
                        </a:rPr>
                        <a:t>CAGR</a:t>
                      </a: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0831">
                <a:tc>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Arial" pitchFamily="34" charset="0"/>
                          <a:cs typeface="Arial" pitchFamily="34" charset="0"/>
                        </a:rPr>
                        <a:t>1</a:t>
                      </a:r>
                      <a:endParaRPr kumimoji="0" lang="en-US" sz="2800" b="1" i="0" u="none" strike="noStrike" cap="none" normalizeH="0" baseline="0" dirty="0" smtClean="0">
                        <a:ln>
                          <a:noFill/>
                        </a:ln>
                        <a:solidFill>
                          <a:schemeClr val="tx1"/>
                        </a:solidFill>
                        <a:effectLst/>
                        <a:latin typeface="Arial" pitchFamily="34" charset="0"/>
                      </a:endParaRP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outerShdw blurRad="38100" dist="38100" dir="2700000" algn="tl">
                              <a:srgbClr val="C0C0C0"/>
                            </a:outerShdw>
                          </a:effectLst>
                          <a:latin typeface="Arial" pitchFamily="34" charset="0"/>
                          <a:cs typeface="Arial" pitchFamily="34" charset="0"/>
                        </a:rPr>
                        <a:t>Total Crop</a:t>
                      </a:r>
                      <a:endPar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ndParaRP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C0C0C0"/>
                          </a:outerShdw>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outerShdw blurRad="38100" dist="38100" dir="2700000" algn="tl">
                              <a:srgbClr val="C0C0C0"/>
                            </a:outerShdw>
                          </a:effectLst>
                          <a:latin typeface="Arial" pitchFamily="34" charset="0"/>
                          <a:cs typeface="Arial" pitchFamily="34" charset="0"/>
                        </a:rPr>
                        <a:t>946</a:t>
                      </a:r>
                      <a:endPar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ndParaRP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rPr>
                        <a:t>1200</a:t>
                      </a: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rPr>
                        <a:t>254</a:t>
                      </a: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rPr>
                        <a:t>3.02%</a:t>
                      </a: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0097">
                <a:tc>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Arial" pitchFamily="34" charset="0"/>
                          <a:cs typeface="Arial" pitchFamily="34" charset="0"/>
                        </a:rPr>
                        <a:t>2</a:t>
                      </a:r>
                      <a:endParaRPr kumimoji="0" lang="en-US" sz="2800" b="1" i="0" u="none" strike="noStrike" cap="none" normalizeH="0" baseline="0" smtClean="0">
                        <a:ln>
                          <a:noFill/>
                        </a:ln>
                        <a:solidFill>
                          <a:schemeClr val="tx1"/>
                        </a:solidFill>
                        <a:effectLst/>
                        <a:latin typeface="Arial" pitchFamily="34" charset="0"/>
                      </a:endParaRP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outerShdw blurRad="38100" dist="38100" dir="2700000" algn="tl">
                              <a:srgbClr val="C0C0C0"/>
                            </a:outerShdw>
                          </a:effectLst>
                          <a:latin typeface="Arial" pitchFamily="34" charset="0"/>
                          <a:cs typeface="Arial" pitchFamily="34" charset="0"/>
                        </a:rPr>
                        <a:t>BLF/Cooperative</a:t>
                      </a:r>
                      <a:endPar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ndParaRP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C0C0C0"/>
                          </a:outerShdw>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outerShdw blurRad="38100" dist="38100" dir="2700000" algn="tl">
                              <a:srgbClr val="C0C0C0"/>
                            </a:outerShdw>
                          </a:effectLst>
                          <a:latin typeface="Arial" pitchFamily="34" charset="0"/>
                          <a:cs typeface="Arial" pitchFamily="34" charset="0"/>
                        </a:rPr>
                        <a:t>236</a:t>
                      </a:r>
                      <a:endPar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ndParaRP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rPr>
                        <a:t>375</a:t>
                      </a: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rPr>
                        <a:t>139</a:t>
                      </a: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rPr>
                        <a:t>5.9%</a:t>
                      </a: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4962">
                <a:tc>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Arial" pitchFamily="34" charset="0"/>
                          <a:cs typeface="Arial" pitchFamily="34" charset="0"/>
                        </a:rPr>
                        <a:t>3</a:t>
                      </a:r>
                      <a:endParaRPr kumimoji="0" lang="en-US" sz="2800" b="1" i="0" u="none" strike="noStrike" cap="none" normalizeH="0" baseline="0" dirty="0" smtClean="0">
                        <a:ln>
                          <a:noFill/>
                        </a:ln>
                        <a:solidFill>
                          <a:schemeClr val="tx1"/>
                        </a:solidFill>
                        <a:effectLst/>
                        <a:latin typeface="Arial" pitchFamily="34" charset="0"/>
                      </a:endParaRPr>
                    </a:p>
                  </a:txBody>
                  <a:tcPr marL="91439" marR="91439"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 latinLnBrk="0" hangingPunct="1">
                        <a:lnSpc>
                          <a:spcPct val="100000"/>
                        </a:lnSpc>
                        <a:spcBef>
                          <a:spcPct val="0"/>
                        </a:spcBef>
                        <a:spcAft>
                          <a:spcPct val="0"/>
                        </a:spcAft>
                        <a:buClrTx/>
                        <a:buSzTx/>
                        <a:buFontTx/>
                        <a:buNone/>
                        <a:tabLst/>
                        <a:defRPr/>
                      </a:pPr>
                      <a:r>
                        <a:rPr kumimoji="0" lang="en-US" sz="2800" b="1" i="0" u="none" strike="noStrike" cap="none" normalizeH="0" baseline="0" dirty="0" smtClean="0">
                          <a:ln>
                            <a:noFill/>
                          </a:ln>
                          <a:solidFill>
                            <a:srgbClr val="000000"/>
                          </a:solidFill>
                          <a:effectLst>
                            <a:outerShdw blurRad="38100" dist="38100" dir="2700000" algn="tl">
                              <a:srgbClr val="C0C0C0"/>
                            </a:outerShdw>
                          </a:effectLst>
                          <a:latin typeface="Arial" pitchFamily="34" charset="0"/>
                          <a:cs typeface="Arial" pitchFamily="34" charset="0"/>
                        </a:rPr>
                        <a:t>Estate Factory</a:t>
                      </a:r>
                      <a:endPar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ndParaRPr>
                    </a:p>
                    <a:p>
                      <a:pPr marL="0" marR="0" lvl="0" indent="0" algn="just"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outerShdw blurRad="38100" dist="38100" dir="2700000" algn="tl">
                              <a:srgbClr val="C0C0C0"/>
                            </a:outerShdw>
                          </a:effectLst>
                          <a:latin typeface="Arial" pitchFamily="34" charset="0"/>
                          <a:cs typeface="Arial" pitchFamily="34" charset="0"/>
                        </a:rPr>
                        <a:t> Sector(1-2)</a:t>
                      </a:r>
                      <a:endPar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ndParaRPr>
                    </a:p>
                  </a:txBody>
                  <a:tcPr marL="91439" marR="91439"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outerShdw blurRad="38100" dist="38100" dir="2700000" algn="tl">
                            <a:srgbClr val="C0C0C0"/>
                          </a:outerShdw>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rPr>
                        <a:t>710</a:t>
                      </a:r>
                    </a:p>
                  </a:txBody>
                  <a:tcPr marL="91439" marR="91439"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rPr>
                        <a:t>825</a:t>
                      </a:r>
                    </a:p>
                  </a:txBody>
                  <a:tcPr marL="91439" marR="91439"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115</a:t>
                      </a:r>
                    </a:p>
                  </a:txBody>
                  <a:tcPr marL="91439" marR="91439"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000000"/>
                            </a:outerShdw>
                          </a:effectLst>
                          <a:latin typeface="Arial" pitchFamily="34" charset="0"/>
                        </a:rPr>
                        <a:t>1.9%</a:t>
                      </a:r>
                    </a:p>
                  </a:txBody>
                  <a:tcPr marL="91439" marR="91439" marT="45724" marB="4572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r h="570097">
                <a:tc>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Arial" pitchFamily="34" charset="0"/>
                          <a:cs typeface="Arial" pitchFamily="34" charset="0"/>
                        </a:rPr>
                        <a:t>4</a:t>
                      </a:r>
                      <a:endParaRPr kumimoji="0" lang="en-US" sz="2800" b="1" i="0" u="none" strike="noStrike" cap="none" normalizeH="0" baseline="0" smtClean="0">
                        <a:ln>
                          <a:noFill/>
                        </a:ln>
                        <a:solidFill>
                          <a:schemeClr val="tx1"/>
                        </a:solidFill>
                        <a:effectLst/>
                        <a:latin typeface="Arial" pitchFamily="34" charset="0"/>
                      </a:endParaRP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outerShdw blurRad="38100" dist="38100" dir="2700000" algn="tl">
                              <a:srgbClr val="C0C0C0"/>
                            </a:outerShdw>
                          </a:effectLst>
                          <a:latin typeface="Arial" pitchFamily="34" charset="0"/>
                          <a:cs typeface="Arial" pitchFamily="34" charset="0"/>
                        </a:rPr>
                        <a:t>% of BLF in crop</a:t>
                      </a:r>
                      <a:endPar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ndParaRP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just" defTabSz="914400" rtl="0" eaLnBrk="1" fontAlgn="b"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outerShdw blurRad="38100" dist="38100" dir="2700000" algn="tl">
                              <a:srgbClr val="FFFFFF"/>
                            </a:outerShdw>
                          </a:effectLst>
                          <a:latin typeface="Arial" pitchFamily="34" charset="0"/>
                          <a:cs typeface="Arial" pitchFamily="34" charset="0"/>
                        </a:rPr>
                        <a:t>25%</a:t>
                      </a:r>
                      <a:endParaRPr kumimoji="0" lang="en-US" sz="28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endParaRP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ED7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rPr>
                        <a:t>31%</a:t>
                      </a: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1ED79"/>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outerShdw blurRad="38100" dist="38100" dir="2700000" algn="tl">
                              <a:srgbClr val="C0C0C0"/>
                            </a:outerShdw>
                          </a:effectLst>
                          <a:latin typeface="Arial" pitchFamily="34" charset="0"/>
                          <a:cs typeface="Arial" pitchFamily="34" charset="0"/>
                        </a:rPr>
                        <a:t> </a:t>
                      </a:r>
                      <a:endPar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ndParaRP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outerShdw blurRad="38100" dist="38100" dir="2700000" algn="tl">
                            <a:srgbClr val="C0C0C0"/>
                          </a:outerShdw>
                        </a:effectLst>
                        <a:latin typeface="Arial" pitchFamily="34" charset="0"/>
                      </a:endParaRPr>
                    </a:p>
                  </a:txBody>
                  <a:tcPr marL="91439" marR="91439" marT="45724" marB="4572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Explosion 2 5"/>
          <p:cNvSpPr/>
          <p:nvPr/>
        </p:nvSpPr>
        <p:spPr>
          <a:xfrm>
            <a:off x="6156325" y="2420938"/>
            <a:ext cx="1235075" cy="779462"/>
          </a:xfrm>
          <a:prstGeom prst="irregularSeal2">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95" name="TextBox 1"/>
          <p:cNvSpPr txBox="1">
            <a:spLocks noChangeArrowheads="1"/>
          </p:cNvSpPr>
          <p:nvPr/>
        </p:nvSpPr>
        <p:spPr bwMode="auto">
          <a:xfrm>
            <a:off x="109537" y="5181600"/>
            <a:ext cx="9034463" cy="830263"/>
          </a:xfrm>
          <a:prstGeom prst="rect">
            <a:avLst/>
          </a:prstGeom>
          <a:noFill/>
          <a:ln w="9525">
            <a:noFill/>
            <a:miter lim="800000"/>
            <a:headEnd/>
            <a:tailEnd/>
          </a:ln>
        </p:spPr>
        <p:txBody>
          <a:bodyPr>
            <a:spAutoFit/>
          </a:bodyPr>
          <a:lstStyle/>
          <a:p>
            <a:pPr marL="285750" indent="-285750"/>
            <a:r>
              <a:rPr lang="en-US" sz="2400" b="1" dirty="0"/>
              <a:t>As per estimates organized sector crop has Increased only by 1.9% whereas BLF sector has registered 5.9% increase</a:t>
            </a:r>
            <a:endParaRPr lang="en-IN" sz="2400" b="1" dirty="0"/>
          </a:p>
        </p:txBody>
      </p:sp>
      <p:sp>
        <p:nvSpPr>
          <p:cNvPr id="11" name="Explosion 2 10"/>
          <p:cNvSpPr/>
          <p:nvPr/>
        </p:nvSpPr>
        <p:spPr>
          <a:xfrm>
            <a:off x="7467600" y="3068639"/>
            <a:ext cx="1281113" cy="893762"/>
          </a:xfrm>
          <a:prstGeom prst="irregularSeal2">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97" name="Picture 4" descr="ITA Logo1"/>
          <p:cNvPicPr>
            <a:picLocks noGrp="1" noChangeAspect="1" noChangeArrowheads="1"/>
          </p:cNvPicPr>
          <p:nvPr>
            <p:ph sz="half" idx="4294967295"/>
          </p:nvPr>
        </p:nvPicPr>
        <p:blipFill>
          <a:blip r:embed="rId3" cstate="print"/>
          <a:srcRect/>
          <a:stretch>
            <a:fillRect/>
          </a:stretch>
        </p:blipFill>
        <p:spPr>
          <a:xfrm>
            <a:off x="8467725" y="0"/>
            <a:ext cx="676275" cy="609600"/>
          </a:xfrm>
          <a:noFill/>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6504"/>
                                        </p:tgtEl>
                                        <p:attrNameLst>
                                          <p:attrName>style.visibility</p:attrName>
                                        </p:attrNameLst>
                                      </p:cBhvr>
                                      <p:to>
                                        <p:strVal val="visible"/>
                                      </p:to>
                                    </p:set>
                                    <p:animEffect transition="in" filter="wedge">
                                      <p:cBhvr>
                                        <p:cTn id="7" dur="500"/>
                                        <p:tgtEl>
                                          <p:spTgt spid="1650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1600200" y="2362200"/>
            <a:ext cx="5791200" cy="1016000"/>
          </a:xfrm>
          <a:prstGeom prst="rect">
            <a:avLst/>
          </a:prstGeom>
          <a:noFill/>
          <a:ln w="9525">
            <a:noFill/>
            <a:miter lim="800000"/>
            <a:headEnd/>
            <a:tailEnd/>
          </a:ln>
        </p:spPr>
        <p:txBody>
          <a:bodyPr>
            <a:spAutoFit/>
          </a:bodyPr>
          <a:lstStyle/>
          <a:p>
            <a:r>
              <a:rPr lang="en-US" sz="6000" b="1">
                <a:solidFill>
                  <a:srgbClr val="00B050"/>
                </a:solidFill>
                <a:latin typeface="Arial Black" pitchFamily="34" charset="0"/>
              </a:rPr>
              <a:t>THANK YOU</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152400" y="152400"/>
            <a:ext cx="8077200" cy="609600"/>
          </a:xfrm>
        </p:spPr>
        <p:txBody>
          <a:bodyPr/>
          <a:lstStyle/>
          <a:p>
            <a:r>
              <a:rPr lang="en-US" sz="3200" b="1" dirty="0" smtClean="0"/>
              <a:t>INDIAN TEA – SNAP SHOT</a:t>
            </a:r>
          </a:p>
        </p:txBody>
      </p:sp>
      <p:sp>
        <p:nvSpPr>
          <p:cNvPr id="9219" name="Rectangle 4"/>
          <p:cNvSpPr>
            <a:spLocks noChangeArrowheads="1"/>
          </p:cNvSpPr>
          <p:nvPr/>
        </p:nvSpPr>
        <p:spPr bwMode="auto">
          <a:xfrm>
            <a:off x="304800" y="609600"/>
            <a:ext cx="8610600" cy="62484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000" b="1" dirty="0">
              <a:latin typeface="Calibri" pitchFamily="34" charset="0"/>
            </a:endParaRPr>
          </a:p>
          <a:p>
            <a:pPr marL="342900" indent="-342900" algn="just"/>
            <a:r>
              <a:rPr lang="en-US" sz="2000" dirty="0" smtClean="0"/>
              <a:t> </a:t>
            </a:r>
          </a:p>
          <a:p>
            <a:pPr marL="342900" indent="-342900" algn="just"/>
            <a:r>
              <a:rPr lang="en-US" sz="2000" dirty="0"/>
              <a:t> </a:t>
            </a:r>
          </a:p>
          <a:p>
            <a:pPr marL="342900" indent="-342900" algn="just"/>
            <a:r>
              <a:rPr lang="en-US" sz="2000" dirty="0"/>
              <a:t>.</a:t>
            </a:r>
          </a:p>
        </p:txBody>
      </p:sp>
      <p:pic>
        <p:nvPicPr>
          <p:cNvPr id="9220" name="Picture 5" descr="ITA Logo1"/>
          <p:cNvPicPr>
            <a:picLocks noChangeAspect="1" noChangeArrowheads="1"/>
          </p:cNvPicPr>
          <p:nvPr/>
        </p:nvPicPr>
        <p:blipFill>
          <a:blip r:embed="rId4" cstate="print"/>
          <a:srcRect/>
          <a:stretch>
            <a:fillRect/>
          </a:stretch>
        </p:blipFill>
        <p:spPr bwMode="auto">
          <a:xfrm>
            <a:off x="8458200" y="0"/>
            <a:ext cx="685800" cy="685800"/>
          </a:xfrm>
          <a:prstGeom prst="rect">
            <a:avLst/>
          </a:prstGeom>
          <a:noFill/>
          <a:ln w="9525">
            <a:noFill/>
            <a:miter lim="800000"/>
            <a:headEnd/>
            <a:tailEnd/>
          </a:ln>
        </p:spPr>
      </p:pic>
      <p:sp>
        <p:nvSpPr>
          <p:cNvPr id="675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7587" name="Object 3"/>
          <p:cNvGraphicFramePr>
            <a:graphicFrameLocks noChangeAspect="1"/>
          </p:cNvGraphicFramePr>
          <p:nvPr/>
        </p:nvGraphicFramePr>
        <p:xfrm>
          <a:off x="228600" y="1371600"/>
          <a:ext cx="8410564" cy="2133600"/>
        </p:xfrm>
        <a:graphic>
          <a:graphicData uri="http://schemas.openxmlformats.org/presentationml/2006/ole">
            <p:oleObj spid="_x0000_s67587" name="Worksheet" r:id="rId5" imgW="6162751" imgH="1342949" progId="Excel.Sheet.12">
              <p:embed/>
            </p:oleObj>
          </a:graphicData>
        </a:graphic>
      </p:graphicFrame>
      <p:sp>
        <p:nvSpPr>
          <p:cNvPr id="2" name="Rectangle 4"/>
          <p:cNvSpPr>
            <a:spLocks noChangeArrowheads="1"/>
          </p:cNvSpPr>
          <p:nvPr/>
        </p:nvSpPr>
        <p:spPr bwMode="auto">
          <a:xfrm>
            <a:off x="381000" y="3886200"/>
            <a:ext cx="8305800" cy="14927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2014 production likely to be marginally lower than 2013</a:t>
            </a:r>
            <a:endParaRPr kumimoji="0" lang="en-US"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2014 Imports following past trends</a:t>
            </a:r>
            <a:endParaRPr kumimoji="0" lang="en-US"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2014 Exports likely to end marginally lower</a:t>
            </a:r>
            <a:endParaRPr lang="en-GB" sz="2000" b="1" dirty="0" smtClean="0">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000" b="1" i="0" u="none" strike="noStrike" cap="none" normalizeH="0" dirty="0" smtClean="0">
                <a:ln>
                  <a:noFill/>
                </a:ln>
                <a:solidFill>
                  <a:schemeClr val="tx1"/>
                </a:solidFill>
                <a:effectLst/>
                <a:latin typeface="Arial" pitchFamily="34" charset="0"/>
                <a:ea typeface="Times New Roman" pitchFamily="18" charset="0"/>
              </a:rPr>
              <a:t>   </a:t>
            </a:r>
            <a:r>
              <a:rPr kumimoji="0" lang="en-GB" sz="2000" b="1" i="0" u="none" strike="noStrike" cap="none" normalizeH="0" baseline="0" dirty="0" smtClean="0">
                <a:ln>
                  <a:noFill/>
                </a:ln>
                <a:solidFill>
                  <a:schemeClr val="tx1"/>
                </a:solidFill>
                <a:effectLst/>
                <a:latin typeface="Arial" pitchFamily="34" charset="0"/>
                <a:ea typeface="Times New Roman" pitchFamily="18" charset="0"/>
              </a:rPr>
              <a:t>Consumption growing at 2.5% annually</a:t>
            </a:r>
            <a:r>
              <a:rPr kumimoji="0" lang="en-US" sz="2000" b="1" i="0" u="none" strike="noStrike" cap="none" normalizeH="0" baseline="0" dirty="0" smtClean="0">
                <a:ln>
                  <a:noFill/>
                </a:ln>
                <a:solidFill>
                  <a:schemeClr val="tx1"/>
                </a:solidFill>
                <a:effectLst/>
                <a:latin typeface="Arial" pitchFamily="34" charset="0"/>
              </a:rPr>
              <a:t> </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457200" y="274638"/>
            <a:ext cx="8229600" cy="639762"/>
          </a:xfrm>
        </p:spPr>
        <p:txBody>
          <a:bodyPr/>
          <a:lstStyle/>
          <a:p>
            <a:r>
              <a:rPr lang="en-US" sz="3200" b="1" dirty="0" smtClean="0"/>
              <a:t>CURRENT PRODUCTION ( </a:t>
            </a:r>
            <a:r>
              <a:rPr lang="en-US" sz="3200" b="1" dirty="0" err="1" smtClean="0"/>
              <a:t>Th</a:t>
            </a:r>
            <a:r>
              <a:rPr lang="en-US" sz="3200" b="1" dirty="0" smtClean="0"/>
              <a:t> MT)</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eaLnBrk="0" hangingPunct="0">
              <a:defRPr/>
            </a:pPr>
            <a:fld id="{BB7F998E-1EB1-4096-92C3-31149686A27A}" type="slidenum">
              <a:rPr lang="en-US" sz="1200">
                <a:solidFill>
                  <a:schemeClr val="tx1">
                    <a:tint val="75000"/>
                  </a:schemeClr>
                </a:solidFill>
              </a:rPr>
              <a:pPr algn="r" eaLnBrk="0" hangingPunct="0">
                <a:defRPr/>
              </a:pPr>
              <a:t>4</a:t>
            </a:fld>
            <a:endParaRPr lang="en-US" sz="1200">
              <a:solidFill>
                <a:schemeClr val="tx1">
                  <a:tint val="75000"/>
                </a:schemeClr>
              </a:solidFill>
            </a:endParaRPr>
          </a:p>
        </p:txBody>
      </p:sp>
      <p:graphicFrame>
        <p:nvGraphicFramePr>
          <p:cNvPr id="5" name="Table 4"/>
          <p:cNvGraphicFramePr>
            <a:graphicFrameLocks noGrp="1"/>
          </p:cNvGraphicFramePr>
          <p:nvPr/>
        </p:nvGraphicFramePr>
        <p:xfrm>
          <a:off x="619125" y="990600"/>
          <a:ext cx="7848599" cy="1924171"/>
        </p:xfrm>
        <a:graphic>
          <a:graphicData uri="http://schemas.openxmlformats.org/drawingml/2006/table">
            <a:tbl>
              <a:tblPr/>
              <a:tblGrid>
                <a:gridCol w="1447800"/>
                <a:gridCol w="1415301"/>
                <a:gridCol w="1099299"/>
                <a:gridCol w="914400"/>
                <a:gridCol w="1066800"/>
                <a:gridCol w="1207030"/>
                <a:gridCol w="697969"/>
              </a:tblGrid>
              <a:tr h="314323">
                <a:tc>
                  <a:txBody>
                    <a:bodyPr/>
                    <a:lstStyle/>
                    <a:p>
                      <a:pPr algn="l" fontAlgn="b"/>
                      <a:r>
                        <a:rPr lang="en-US" sz="2000" b="0" i="0" u="none" strike="noStrike" dirty="0">
                          <a:solidFill>
                            <a:srgbClr val="000000"/>
                          </a:solidFill>
                          <a:latin typeface="Calibri"/>
                        </a:rPr>
                        <a:t>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en-US" sz="2000" b="1" i="0" u="none" strike="noStrike" dirty="0">
                          <a:solidFill>
                            <a:srgbClr val="000000"/>
                          </a:solidFill>
                          <a:latin typeface="Calibri"/>
                        </a:rPr>
                        <a:t>January to </a:t>
                      </a:r>
                      <a:r>
                        <a:rPr lang="en-US" sz="2000" b="1" i="0" u="none" strike="noStrike" dirty="0" smtClean="0">
                          <a:solidFill>
                            <a:srgbClr val="000000"/>
                          </a:solidFill>
                          <a:latin typeface="Calibri"/>
                        </a:rPr>
                        <a:t>September</a:t>
                      </a:r>
                      <a:endParaRPr lang="en-US" sz="2000" b="1" i="0" u="none" strike="noStrike" dirty="0">
                        <a:solidFill>
                          <a:srgbClr val="000000"/>
                        </a:solidFill>
                        <a:latin typeface="Calibri"/>
                      </a:endParaRPr>
                    </a:p>
                  </a:txBody>
                  <a:tcPr marL="9525" marR="9525" marT="95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2000" b="1" i="0" u="none" strike="noStrike">
                          <a:solidFill>
                            <a:srgbClr val="000000"/>
                          </a:solidFill>
                          <a:latin typeface="Calibri"/>
                        </a:rPr>
                        <a:t>January - December</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05185">
                <a:tc>
                  <a:txBody>
                    <a:bodyPr/>
                    <a:lstStyle/>
                    <a:p>
                      <a:pPr algn="l" fontAlgn="b"/>
                      <a:r>
                        <a:rPr lang="en-US" sz="2000" b="0" i="0" u="none" strike="noStrike">
                          <a:solidFill>
                            <a:srgbClr val="000000"/>
                          </a:solidFill>
                          <a:latin typeface="Calibri"/>
                        </a:rPr>
                        <a:t> </a:t>
                      </a:r>
                    </a:p>
                  </a:txBody>
                  <a:tcPr marL="9525" marR="9525" marT="95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a:solidFill>
                            <a:srgbClr val="7030A0"/>
                          </a:solidFill>
                          <a:latin typeface="Calibri"/>
                        </a:rPr>
                        <a:t>2014</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000" b="1" i="0" u="none" strike="noStrike" dirty="0">
                          <a:solidFill>
                            <a:srgbClr val="7030A0"/>
                          </a:solidFill>
                          <a:latin typeface="Calibri"/>
                        </a:rPr>
                        <a:t>2013</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7030A0"/>
                          </a:solidFill>
                          <a:latin typeface="Calibri"/>
                        </a:rPr>
                        <a:t> (+/-)</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7030A0"/>
                          </a:solidFill>
                          <a:latin typeface="Calibri"/>
                        </a:rPr>
                        <a:t>2013</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7030A0"/>
                          </a:solidFill>
                          <a:latin typeface="Calibri"/>
                        </a:rPr>
                        <a:t>2012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7030A0"/>
                          </a:solidFill>
                          <a:latin typeface="Calibri"/>
                        </a:rPr>
                        <a:t> +/-</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795">
                <a:tc>
                  <a:txBody>
                    <a:bodyPr/>
                    <a:lstStyle/>
                    <a:p>
                      <a:pPr algn="ctr" fontAlgn="b"/>
                      <a:r>
                        <a:rPr lang="en-US" sz="2000" b="1" i="0" u="none" strike="noStrike" dirty="0">
                          <a:solidFill>
                            <a:srgbClr val="000000"/>
                          </a:solidFill>
                          <a:latin typeface="Calibri"/>
                        </a:rPr>
                        <a:t>North India</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681.95</a:t>
                      </a:r>
                      <a:endParaRPr lang="en-US" sz="2000" b="1" i="0" u="none" strike="noStrike" dirty="0">
                        <a:solidFill>
                          <a:srgbClr val="000000"/>
                        </a:solidFill>
                        <a:latin typeface="Calibri"/>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693.82</a:t>
                      </a:r>
                      <a:endParaRPr lang="en-US" sz="2000" b="1" i="0" u="none" strike="noStrike" dirty="0">
                        <a:solidFill>
                          <a:srgbClr val="000000"/>
                        </a:solidFill>
                        <a:latin typeface="Calibri"/>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FF0000"/>
                          </a:solidFill>
                          <a:latin typeface="Calibri"/>
                        </a:rPr>
                        <a:t>-11.87</a:t>
                      </a:r>
                      <a:endParaRPr lang="en-US" sz="2000" b="1" i="0" u="none" strike="noStrike" dirty="0">
                        <a:solidFill>
                          <a:srgbClr val="FF0000"/>
                        </a:solidFill>
                        <a:latin typeface="Calibri"/>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958.62</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886.95</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71.67</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3">
                <a:tc>
                  <a:txBody>
                    <a:bodyPr/>
                    <a:lstStyle/>
                    <a:p>
                      <a:pPr algn="ctr" fontAlgn="b"/>
                      <a:r>
                        <a:rPr lang="en-US" sz="2000" b="1" i="0" u="none" strike="noStrike" dirty="0">
                          <a:solidFill>
                            <a:srgbClr val="000000"/>
                          </a:solidFill>
                          <a:latin typeface="Calibri"/>
                        </a:rPr>
                        <a:t>South India</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178.29</a:t>
                      </a:r>
                      <a:endParaRPr lang="en-US" sz="2000" b="1" i="0" u="none" strike="noStrike" dirty="0">
                        <a:solidFill>
                          <a:srgbClr val="000000"/>
                        </a:solidFill>
                        <a:latin typeface="Calibri"/>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171.90</a:t>
                      </a:r>
                      <a:endParaRPr lang="en-US" sz="2000" b="1" i="0" u="none" strike="noStrike" dirty="0">
                        <a:solidFill>
                          <a:srgbClr val="000000"/>
                        </a:solidFill>
                        <a:latin typeface="Calibri"/>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+ 9.39</a:t>
                      </a:r>
                      <a:endParaRPr lang="en-US" sz="2000" b="1" i="0" u="none" strike="noStrike" dirty="0">
                        <a:solidFill>
                          <a:srgbClr val="000000"/>
                        </a:solidFill>
                        <a:latin typeface="Calibri"/>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241.79</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239.38</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a:solidFill>
                            <a:srgbClr val="000000"/>
                          </a:solidFill>
                          <a:latin typeface="Calibri"/>
                        </a:rPr>
                        <a:t>2.41</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7543">
                <a:tc>
                  <a:txBody>
                    <a:bodyPr/>
                    <a:lstStyle/>
                    <a:p>
                      <a:pPr algn="ctr" fontAlgn="b"/>
                      <a:r>
                        <a:rPr lang="en-US" sz="2000" b="1" i="0" u="none" strike="noStrike" dirty="0">
                          <a:solidFill>
                            <a:srgbClr val="000000"/>
                          </a:solidFill>
                          <a:latin typeface="Calibri"/>
                        </a:rPr>
                        <a:t>All India</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86024</a:t>
                      </a:r>
                      <a:endParaRPr lang="en-US" sz="2000" b="1" i="0" u="none" strike="noStrike" dirty="0">
                        <a:solidFill>
                          <a:srgbClr val="000000"/>
                        </a:solidFill>
                        <a:latin typeface="Calibri"/>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865.75</a:t>
                      </a:r>
                      <a:endParaRPr lang="en-US" sz="2000" b="1" i="0" u="none" strike="noStrike" dirty="0">
                        <a:solidFill>
                          <a:srgbClr val="000000"/>
                        </a:solidFill>
                        <a:latin typeface="Calibri"/>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smtClean="0">
                          <a:solidFill>
                            <a:srgbClr val="FF0000"/>
                          </a:solidFill>
                          <a:latin typeface="Calibri"/>
                        </a:rPr>
                        <a:t>-5.48</a:t>
                      </a:r>
                      <a:endParaRPr lang="en-US" sz="2000" b="1" i="0" u="none" strike="noStrike" dirty="0">
                        <a:solidFill>
                          <a:srgbClr val="FF0000"/>
                        </a:solidFill>
                        <a:latin typeface="Calibri"/>
                      </a:endParaRP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1200.41</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1126.33</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latin typeface="Calibri"/>
                        </a:rPr>
                        <a:t>74.08</a:t>
                      </a:r>
                    </a:p>
                  </a:txBody>
                  <a:tcPr marL="9525" marR="9525" marT="95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2378" name="Picture 4" descr="ITA Logo1"/>
          <p:cNvPicPr>
            <a:picLocks noChangeAspect="1" noChangeArrowheads="1"/>
          </p:cNvPicPr>
          <p:nvPr/>
        </p:nvPicPr>
        <p:blipFill>
          <a:blip r:embed="rId2" cstate="print"/>
          <a:srcRect/>
          <a:stretch>
            <a:fillRect/>
          </a:stretch>
        </p:blipFill>
        <p:spPr bwMode="auto">
          <a:xfrm>
            <a:off x="8467725" y="0"/>
            <a:ext cx="676275" cy="609600"/>
          </a:xfrm>
          <a:prstGeom prst="rect">
            <a:avLst/>
          </a:prstGeom>
          <a:noFill/>
          <a:ln w="9525">
            <a:noFill/>
            <a:miter lim="800000"/>
            <a:headEnd/>
            <a:tailEnd/>
          </a:ln>
        </p:spPr>
      </p:pic>
      <p:sp>
        <p:nvSpPr>
          <p:cNvPr id="7" name="Rectangle 4"/>
          <p:cNvSpPr>
            <a:spLocks noChangeArrowheads="1"/>
          </p:cNvSpPr>
          <p:nvPr/>
        </p:nvSpPr>
        <p:spPr bwMode="auto">
          <a:xfrm>
            <a:off x="228600" y="3918029"/>
            <a:ext cx="8458200" cy="1477328"/>
          </a:xfrm>
          <a:prstGeom prst="rect">
            <a:avLst/>
          </a:prstGeom>
          <a:noFill/>
          <a:ln>
            <a:noFill/>
          </a:ln>
          <a:extLst/>
        </p:spPr>
        <p:txBody>
          <a:bodyPr wrap="square" anchor="ctr">
            <a:spAutoFit/>
          </a:bodyPr>
          <a:lstStyle/>
          <a:p>
            <a:pPr marL="265113" indent="-265113" algn="just" eaLnBrk="0" hangingPunct="0">
              <a:buSzPct val="150000"/>
              <a:buFontTx/>
              <a:buChar char="•"/>
              <a:defRPr/>
            </a:pPr>
            <a:r>
              <a:rPr lang="en-US" sz="2200" dirty="0">
                <a:ea typeface="Times New Roman" pitchFamily="18" charset="0"/>
                <a:cs typeface="Arial" charset="0"/>
              </a:rPr>
              <a:t>Unfavourable climatic conditions has adversely impacted </a:t>
            </a:r>
            <a:r>
              <a:rPr lang="en-US" sz="2200" dirty="0" smtClean="0">
                <a:ea typeface="Times New Roman" pitchFamily="18" charset="0"/>
                <a:cs typeface="Arial" charset="0"/>
              </a:rPr>
              <a:t>North India production</a:t>
            </a:r>
            <a:r>
              <a:rPr lang="en-US" sz="2200" dirty="0">
                <a:ea typeface="Times New Roman" pitchFamily="18" charset="0"/>
                <a:cs typeface="Arial" charset="0"/>
              </a:rPr>
              <a:t>. </a:t>
            </a:r>
          </a:p>
          <a:p>
            <a:pPr marL="265113" indent="-265113" algn="just" eaLnBrk="0" hangingPunct="0">
              <a:buSzPct val="150000"/>
              <a:buFontTx/>
              <a:buChar char="•"/>
              <a:defRPr/>
            </a:pPr>
            <a:endParaRPr lang="en-US" sz="1200" dirty="0">
              <a:ea typeface="Times New Roman" pitchFamily="18" charset="0"/>
              <a:cs typeface="Arial" charset="0"/>
            </a:endParaRPr>
          </a:p>
          <a:p>
            <a:pPr algn="just" eaLnBrk="0" hangingPunct="0">
              <a:buSzPct val="150000"/>
              <a:buFontTx/>
              <a:buChar char="•"/>
              <a:defRPr/>
            </a:pPr>
            <a:endParaRPr lang="en-US" sz="1200" dirty="0">
              <a:ea typeface="Times New Roman" pitchFamily="18" charset="0"/>
              <a:cs typeface="Arial" charset="0"/>
            </a:endParaRPr>
          </a:p>
          <a:p>
            <a:pPr marL="265113" indent="-265113" algn="just" eaLnBrk="0" hangingPunct="0">
              <a:buSzPct val="150000"/>
              <a:buFontTx/>
              <a:buChar char="•"/>
              <a:defRPr/>
            </a:pPr>
            <a:r>
              <a:rPr lang="en-US" sz="2200" dirty="0" smtClean="0">
                <a:ea typeface="Times New Roman" pitchFamily="18" charset="0"/>
                <a:cs typeface="Arial" charset="0"/>
              </a:rPr>
              <a:t>Some recovery has been achieved since August 2014.</a:t>
            </a:r>
            <a:endParaRPr lang="en-US" sz="2200" dirty="0">
              <a:ea typeface="Times New Roman" pitchFamily="18" charset="0"/>
              <a:cs typeface="Arial" charset="0"/>
            </a:endParaRP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a:xfrm>
            <a:off x="457200" y="0"/>
            <a:ext cx="8229600" cy="762000"/>
          </a:xfrm>
        </p:spPr>
        <p:txBody>
          <a:bodyPr/>
          <a:lstStyle/>
          <a:p>
            <a:r>
              <a:rPr lang="en-US" sz="3200" b="1" dirty="0" smtClean="0"/>
              <a:t>CURRENT PRICES        (USD/KG)</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eaLnBrk="0" hangingPunct="0">
              <a:defRPr/>
            </a:pPr>
            <a:fld id="{2C9C7FAE-A061-43A7-AC4B-FF5B9EA6B3C6}" type="slidenum">
              <a:rPr lang="en-US" sz="1200">
                <a:solidFill>
                  <a:schemeClr val="tx1">
                    <a:tint val="75000"/>
                  </a:schemeClr>
                </a:solidFill>
              </a:rPr>
              <a:pPr algn="r" eaLnBrk="0" hangingPunct="0">
                <a:defRPr/>
              </a:pPr>
              <a:t>5</a:t>
            </a:fld>
            <a:endParaRPr lang="en-US" sz="1200">
              <a:solidFill>
                <a:schemeClr val="tx1">
                  <a:tint val="75000"/>
                </a:schemeClr>
              </a:solidFill>
            </a:endParaRPr>
          </a:p>
        </p:txBody>
      </p:sp>
      <p:pic>
        <p:nvPicPr>
          <p:cNvPr id="1029" name="Picture 4" descr="ITA Logo1"/>
          <p:cNvPicPr>
            <a:picLocks noChangeAspect="1" noChangeArrowheads="1"/>
          </p:cNvPicPr>
          <p:nvPr/>
        </p:nvPicPr>
        <p:blipFill>
          <a:blip r:embed="rId3" cstate="print"/>
          <a:srcRect/>
          <a:stretch>
            <a:fillRect/>
          </a:stretch>
        </p:blipFill>
        <p:spPr bwMode="auto">
          <a:xfrm>
            <a:off x="8467725" y="0"/>
            <a:ext cx="676275" cy="609600"/>
          </a:xfrm>
          <a:prstGeom prst="rect">
            <a:avLst/>
          </a:prstGeom>
          <a:noFill/>
          <a:ln w="9525">
            <a:noFill/>
            <a:miter lim="800000"/>
            <a:headEnd/>
            <a:tailEnd/>
          </a:ln>
        </p:spPr>
      </p:pic>
      <p:sp>
        <p:nvSpPr>
          <p:cNvPr id="8" name="Rectangle 4"/>
          <p:cNvSpPr>
            <a:spLocks noChangeArrowheads="1"/>
          </p:cNvSpPr>
          <p:nvPr/>
        </p:nvSpPr>
        <p:spPr bwMode="auto">
          <a:xfrm>
            <a:off x="228600" y="4148554"/>
            <a:ext cx="8686800" cy="2031325"/>
          </a:xfrm>
          <a:prstGeom prst="rect">
            <a:avLst/>
          </a:prstGeom>
          <a:noFill/>
          <a:ln>
            <a:noFill/>
          </a:ln>
          <a:extLst/>
        </p:spPr>
        <p:txBody>
          <a:bodyPr anchor="ctr">
            <a:spAutoFit/>
          </a:bodyPr>
          <a:lstStyle/>
          <a:p>
            <a:pPr marL="265113" indent="-265113" algn="just" eaLnBrk="0" hangingPunct="0">
              <a:buSzPct val="150000"/>
              <a:buFontTx/>
              <a:buChar char="•"/>
              <a:defRPr/>
            </a:pPr>
            <a:r>
              <a:rPr lang="en-US" sz="2200" dirty="0">
                <a:ea typeface="Times New Roman" pitchFamily="18" charset="0"/>
                <a:cs typeface="Arial" charset="0"/>
              </a:rPr>
              <a:t>During 2014 while North India average auction price </a:t>
            </a:r>
            <a:r>
              <a:rPr lang="en-US" sz="2200" dirty="0" smtClean="0">
                <a:ea typeface="Times New Roman" pitchFamily="18" charset="0"/>
                <a:cs typeface="Arial" charset="0"/>
              </a:rPr>
              <a:t>is marginally by USD 0.04/kg</a:t>
            </a:r>
            <a:r>
              <a:rPr lang="en-US" sz="2200" dirty="0">
                <a:ea typeface="Times New Roman" pitchFamily="18" charset="0"/>
                <a:cs typeface="Arial" charset="0"/>
              </a:rPr>
              <a:t>, South India &amp; All India was down by </a:t>
            </a:r>
            <a:r>
              <a:rPr lang="en-US" sz="2200" dirty="0" smtClean="0">
                <a:ea typeface="Times New Roman" pitchFamily="18" charset="0"/>
                <a:cs typeface="Arial" charset="0"/>
              </a:rPr>
              <a:t>USD 0.28/kg </a:t>
            </a:r>
            <a:r>
              <a:rPr lang="en-US" sz="2200" dirty="0">
                <a:ea typeface="Times New Roman" pitchFamily="18" charset="0"/>
                <a:cs typeface="Arial" charset="0"/>
              </a:rPr>
              <a:t>&amp; </a:t>
            </a:r>
            <a:r>
              <a:rPr lang="en-US" sz="2200" dirty="0" smtClean="0">
                <a:ea typeface="Times New Roman" pitchFamily="18" charset="0"/>
                <a:cs typeface="Arial" charset="0"/>
              </a:rPr>
              <a:t>USD 0.06/kg </a:t>
            </a:r>
            <a:r>
              <a:rPr lang="en-US" sz="2200" dirty="0">
                <a:ea typeface="Times New Roman" pitchFamily="18" charset="0"/>
                <a:cs typeface="Arial" charset="0"/>
              </a:rPr>
              <a:t>respectively.</a:t>
            </a:r>
          </a:p>
          <a:p>
            <a:pPr marL="265113" indent="-265113" algn="just" eaLnBrk="0" hangingPunct="0">
              <a:buSzPct val="150000"/>
              <a:buFontTx/>
              <a:buChar char="•"/>
              <a:defRPr/>
            </a:pPr>
            <a:endParaRPr lang="en-US" sz="800" dirty="0">
              <a:ea typeface="Times New Roman" pitchFamily="18" charset="0"/>
              <a:cs typeface="Arial" charset="0"/>
            </a:endParaRPr>
          </a:p>
          <a:p>
            <a:pPr algn="just" eaLnBrk="0" hangingPunct="0">
              <a:buSzPct val="150000"/>
              <a:buFontTx/>
              <a:buChar char="•"/>
              <a:defRPr/>
            </a:pPr>
            <a:endParaRPr lang="en-US" sz="2200" dirty="0">
              <a:ea typeface="Times New Roman" pitchFamily="18" charset="0"/>
              <a:cs typeface="Arial" charset="0"/>
            </a:endParaRPr>
          </a:p>
          <a:p>
            <a:pPr algn="just" eaLnBrk="0" hangingPunct="0">
              <a:buSzPct val="150000"/>
              <a:buFontTx/>
              <a:buChar char="•"/>
              <a:defRPr/>
            </a:pPr>
            <a:endParaRPr lang="en-US" sz="800" dirty="0">
              <a:ea typeface="Times New Roman" pitchFamily="18" charset="0"/>
              <a:cs typeface="Arial" charset="0"/>
            </a:endParaRPr>
          </a:p>
          <a:p>
            <a:pPr algn="just" eaLnBrk="0" hangingPunct="0">
              <a:buSzPct val="150000"/>
              <a:buFontTx/>
              <a:buChar char="•"/>
              <a:defRPr/>
            </a:pPr>
            <a:endParaRPr lang="en-US" sz="2200" dirty="0">
              <a:ea typeface="Times New Roman" pitchFamily="18" charset="0"/>
              <a:cs typeface="Arial" charset="0"/>
            </a:endParaRPr>
          </a:p>
        </p:txBody>
      </p:sp>
      <p:graphicFrame>
        <p:nvGraphicFramePr>
          <p:cNvPr id="1026" name="Object 53"/>
          <p:cNvGraphicFramePr>
            <a:graphicFrameLocks noChangeAspect="1"/>
          </p:cNvGraphicFramePr>
          <p:nvPr/>
        </p:nvGraphicFramePr>
        <p:xfrm>
          <a:off x="1981200" y="1524000"/>
          <a:ext cx="5249054" cy="1676400"/>
        </p:xfrm>
        <a:graphic>
          <a:graphicData uri="http://schemas.openxmlformats.org/presentationml/2006/ole">
            <p:oleObj spid="_x0000_s1026" name="Worksheet" r:id="rId4" imgW="3162300" imgH="1009802" progId="Excel.Sheet.8">
              <p:embed/>
            </p:oleObj>
          </a:graphicData>
        </a:graphic>
      </p:graphicFrame>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133600" y="152400"/>
            <a:ext cx="3657600" cy="563562"/>
          </a:xfrm>
        </p:spPr>
        <p:txBody>
          <a:bodyPr/>
          <a:lstStyle/>
          <a:p>
            <a:pPr eaLnBrk="1" hangingPunct="1"/>
            <a:r>
              <a:rPr lang="en-US" sz="3200" b="1" dirty="0" smtClean="0">
                <a:solidFill>
                  <a:srgbClr val="0070C0"/>
                </a:solidFill>
              </a:rPr>
              <a:t>Challenges</a:t>
            </a:r>
          </a:p>
        </p:txBody>
      </p:sp>
      <p:sp>
        <p:nvSpPr>
          <p:cNvPr id="7171" name="Rectangle 3"/>
          <p:cNvSpPr>
            <a:spLocks noGrp="1" noChangeArrowheads="1"/>
          </p:cNvSpPr>
          <p:nvPr>
            <p:ph type="body" idx="1"/>
          </p:nvPr>
        </p:nvSpPr>
        <p:spPr>
          <a:xfrm>
            <a:off x="386862" y="1676400"/>
            <a:ext cx="8610600" cy="4038600"/>
          </a:xfrm>
        </p:spPr>
        <p:txBody>
          <a:bodyPr/>
          <a:lstStyle/>
          <a:p>
            <a:pPr marL="457200" indent="-457200" eaLnBrk="1" hangingPunct="1">
              <a:lnSpc>
                <a:spcPct val="150000"/>
              </a:lnSpc>
              <a:defRPr/>
            </a:pPr>
            <a:r>
              <a:rPr lang="en-US" sz="2400" b="1" dirty="0" smtClean="0"/>
              <a:t>Improving productivity (yields)</a:t>
            </a:r>
          </a:p>
          <a:p>
            <a:pPr marL="457200" indent="-457200" eaLnBrk="1" hangingPunct="1">
              <a:lnSpc>
                <a:spcPct val="150000"/>
              </a:lnSpc>
              <a:defRPr/>
            </a:pPr>
            <a:r>
              <a:rPr lang="en-US" sz="2400" b="1" dirty="0" smtClean="0"/>
              <a:t>High cost of production</a:t>
            </a:r>
          </a:p>
          <a:p>
            <a:pPr marL="457200" indent="-457200" eaLnBrk="1" hangingPunct="1">
              <a:lnSpc>
                <a:spcPct val="150000"/>
              </a:lnSpc>
              <a:defRPr/>
            </a:pPr>
            <a:r>
              <a:rPr lang="en-US" sz="2400" b="1" dirty="0" smtClean="0"/>
              <a:t>Adverse effects of Climate change</a:t>
            </a:r>
          </a:p>
          <a:p>
            <a:pPr marL="457200" indent="-457200" eaLnBrk="1" hangingPunct="1">
              <a:lnSpc>
                <a:spcPct val="150000"/>
              </a:lnSpc>
              <a:defRPr/>
            </a:pPr>
            <a:r>
              <a:rPr lang="en-US" sz="2400" b="1" dirty="0" smtClean="0"/>
              <a:t>Quality, Value Addition &amp; Product diversification</a:t>
            </a:r>
          </a:p>
          <a:p>
            <a:pPr marL="457200" indent="-457200" eaLnBrk="1" hangingPunct="1">
              <a:lnSpc>
                <a:spcPct val="150000"/>
              </a:lnSpc>
              <a:defRPr/>
            </a:pPr>
            <a:r>
              <a:rPr lang="en-US" sz="2400" b="1" dirty="0" smtClean="0"/>
              <a:t>Marketing Issues – Domestic &amp; Exports</a:t>
            </a:r>
          </a:p>
          <a:p>
            <a:pPr marL="457200" indent="-457200" eaLnBrk="1" hangingPunct="1">
              <a:lnSpc>
                <a:spcPct val="150000"/>
              </a:lnSpc>
              <a:defRPr/>
            </a:pPr>
            <a:r>
              <a:rPr lang="en-US" sz="2400" b="1" dirty="0" smtClean="0"/>
              <a:t>Small Tea Growers – Mapping and Integration</a:t>
            </a:r>
          </a:p>
          <a:p>
            <a:pPr marL="0" indent="0" eaLnBrk="1" hangingPunct="1">
              <a:lnSpc>
                <a:spcPct val="150000"/>
              </a:lnSpc>
              <a:buNone/>
              <a:defRPr/>
            </a:pPr>
            <a:endParaRPr lang="en-US" sz="2400" b="1" dirty="0" smtClean="0"/>
          </a:p>
          <a:p>
            <a:pPr eaLnBrk="1" hangingPunct="1">
              <a:defRPr/>
            </a:pPr>
            <a:endParaRPr lang="en-US" sz="2000" b="1" dirty="0" smtClean="0"/>
          </a:p>
        </p:txBody>
      </p:sp>
      <p:sp>
        <p:nvSpPr>
          <p:cNvPr id="9220"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E452640B-D349-4967-BBD8-D1AC0D05A759}" type="datetime8">
              <a:rPr lang="en-IN" sz="1400" smtClean="0"/>
              <a:pPr/>
              <a:t>11/3/2014 10:37 AM</a:t>
            </a:fld>
            <a:endParaRPr lang="en-US" sz="1400"/>
          </a:p>
        </p:txBody>
      </p:sp>
      <p:sp>
        <p:nvSpPr>
          <p:cNvPr id="9221"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23CE328D-EDCA-494F-9FD6-52CC3C573507}" type="slidenum">
              <a:rPr lang="en-US" sz="1400" smtClean="0"/>
              <a:pPr/>
              <a:t>6</a:t>
            </a:fld>
            <a:endParaRPr lang="en-US" sz="1400" smtClean="0"/>
          </a:p>
        </p:txBody>
      </p:sp>
      <p:pic>
        <p:nvPicPr>
          <p:cNvPr id="6" name="Picture 4" descr="ITA Logo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27684" y="111919"/>
            <a:ext cx="863916" cy="802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639762"/>
          </a:xfrm>
        </p:spPr>
        <p:txBody>
          <a:bodyPr/>
          <a:lstStyle/>
          <a:p>
            <a:pPr eaLnBrk="1" hangingPunct="1"/>
            <a:r>
              <a:rPr lang="en-US" sz="3200" b="1" dirty="0" smtClean="0"/>
              <a:t>Productivity</a:t>
            </a:r>
          </a:p>
        </p:txBody>
      </p:sp>
      <p:sp>
        <p:nvSpPr>
          <p:cNvPr id="11267" name="Rectangle 3"/>
          <p:cNvSpPr>
            <a:spLocks noGrp="1" noChangeArrowheads="1"/>
          </p:cNvSpPr>
          <p:nvPr>
            <p:ph type="body" idx="1"/>
          </p:nvPr>
        </p:nvSpPr>
        <p:spPr>
          <a:xfrm>
            <a:off x="381000" y="1295400"/>
            <a:ext cx="8610600" cy="5486400"/>
          </a:xfrm>
        </p:spPr>
        <p:txBody>
          <a:bodyPr/>
          <a:lstStyle/>
          <a:p>
            <a:pPr algn="just" eaLnBrk="1" hangingPunct="1">
              <a:buFontTx/>
              <a:buNone/>
            </a:pPr>
            <a:endParaRPr lang="en-US" sz="2400" b="1" dirty="0" smtClean="0"/>
          </a:p>
          <a:p>
            <a:pPr algn="just" eaLnBrk="1" hangingPunct="1"/>
            <a:r>
              <a:rPr lang="en-US" sz="2400" b="1" dirty="0" smtClean="0"/>
              <a:t>Improving Yields by Uprooting &amp; Replanting</a:t>
            </a:r>
          </a:p>
          <a:p>
            <a:pPr algn="just" eaLnBrk="1" hangingPunct="1"/>
            <a:endParaRPr lang="en-US" sz="2400" b="1" dirty="0" smtClean="0"/>
          </a:p>
          <a:p>
            <a:pPr algn="just" eaLnBrk="1" hangingPunct="1"/>
            <a:r>
              <a:rPr lang="en-US" sz="2400" b="1" dirty="0" smtClean="0"/>
              <a:t>Uprooting involves crop loss and long gestations</a:t>
            </a:r>
          </a:p>
          <a:p>
            <a:pPr marL="0" indent="0" algn="just" eaLnBrk="1" hangingPunct="1"/>
            <a:endParaRPr lang="en-US" sz="2400" b="1" dirty="0" smtClean="0"/>
          </a:p>
          <a:p>
            <a:pPr algn="just" eaLnBrk="1" hangingPunct="1"/>
            <a:r>
              <a:rPr lang="en-US" sz="2400" b="1" dirty="0" smtClean="0"/>
              <a:t>Special Purpose Tea Fund (SPTF) introduced in 2007 has accelerated annual replanting &amp; rejuvenation rate to 1.9% (from 0.3% observed pre-SPTF period)</a:t>
            </a:r>
          </a:p>
          <a:p>
            <a:pPr algn="just" eaLnBrk="1" hangingPunct="1">
              <a:buFont typeface="Wingdings" panose="05000000000000000000" pitchFamily="2" charset="2"/>
              <a:buChar char="v"/>
            </a:pPr>
            <a:endParaRPr lang="en-US" sz="2000" b="1" dirty="0" smtClean="0"/>
          </a:p>
          <a:p>
            <a:pPr eaLnBrk="1" hangingPunct="1"/>
            <a:endParaRPr lang="en-US" sz="2000" b="1" dirty="0" smtClean="0"/>
          </a:p>
        </p:txBody>
      </p:sp>
      <p:sp>
        <p:nvSpPr>
          <p:cNvPr id="11268"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51D490D0-758B-46A9-8697-135E52957D29}" type="datetime8">
              <a:rPr lang="en-IN" sz="1400" smtClean="0"/>
              <a:pPr/>
              <a:t>11/3/2014 10:37 AM</a:t>
            </a:fld>
            <a:endParaRPr lang="en-US" sz="1400"/>
          </a:p>
        </p:txBody>
      </p:sp>
      <p:sp>
        <p:nvSpPr>
          <p:cNvPr id="11269"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6E7DA28D-4945-4105-AE24-DBD0C9D71CEA}" type="slidenum">
              <a:rPr lang="en-US" sz="1400" smtClean="0"/>
              <a:pPr/>
              <a:t>7</a:t>
            </a:fld>
            <a:endParaRPr lang="en-US" sz="1400" smtClean="0"/>
          </a:p>
        </p:txBody>
      </p:sp>
      <p:pic>
        <p:nvPicPr>
          <p:cNvPr id="6" name="Picture 4" descr="ITA Logo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27684" y="111919"/>
            <a:ext cx="863916" cy="802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80646" y="350838"/>
            <a:ext cx="8229600" cy="639762"/>
          </a:xfrm>
        </p:spPr>
        <p:txBody>
          <a:bodyPr/>
          <a:lstStyle/>
          <a:p>
            <a:pPr eaLnBrk="1" hangingPunct="1"/>
            <a:r>
              <a:rPr lang="en-US" sz="3200" b="1" dirty="0" smtClean="0"/>
              <a:t>Cost Of Production</a:t>
            </a:r>
          </a:p>
        </p:txBody>
      </p:sp>
      <p:sp>
        <p:nvSpPr>
          <p:cNvPr id="13315" name="Rectangle 3"/>
          <p:cNvSpPr>
            <a:spLocks noGrp="1" noChangeArrowheads="1"/>
          </p:cNvSpPr>
          <p:nvPr>
            <p:ph type="body" idx="1"/>
          </p:nvPr>
        </p:nvSpPr>
        <p:spPr>
          <a:xfrm>
            <a:off x="359077" y="1371600"/>
            <a:ext cx="8327723" cy="4336162"/>
          </a:xfrm>
        </p:spPr>
        <p:txBody>
          <a:bodyPr/>
          <a:lstStyle/>
          <a:p>
            <a:pPr algn="just" eaLnBrk="1" hangingPunct="1">
              <a:lnSpc>
                <a:spcPct val="90000"/>
              </a:lnSpc>
              <a:buFont typeface="Wingdings" panose="05000000000000000000" pitchFamily="2" charset="2"/>
              <a:buChar char="v"/>
              <a:defRPr/>
            </a:pPr>
            <a:endParaRPr lang="en-US" sz="2000" b="1" dirty="0" smtClean="0"/>
          </a:p>
          <a:p>
            <a:pPr algn="just" eaLnBrk="1" hangingPunct="1">
              <a:lnSpc>
                <a:spcPct val="90000"/>
              </a:lnSpc>
              <a:buFont typeface="Arial" pitchFamily="34" charset="0"/>
              <a:buChar char="•"/>
              <a:defRPr/>
            </a:pPr>
            <a:r>
              <a:rPr lang="en-US" sz="2400" b="1" dirty="0" smtClean="0"/>
              <a:t>70% of COP comprises of Fixed Costs</a:t>
            </a:r>
          </a:p>
          <a:p>
            <a:pPr marL="0" indent="0" algn="just" eaLnBrk="1" hangingPunct="1">
              <a:lnSpc>
                <a:spcPct val="90000"/>
              </a:lnSpc>
              <a:buFont typeface="Arial" pitchFamily="34" charset="0"/>
              <a:buChar char="•"/>
              <a:defRPr/>
            </a:pPr>
            <a:endParaRPr lang="en-US" sz="2400" b="1" dirty="0" smtClean="0"/>
          </a:p>
          <a:p>
            <a:pPr algn="just" eaLnBrk="1" hangingPunct="1">
              <a:lnSpc>
                <a:spcPct val="90000"/>
              </a:lnSpc>
              <a:buFont typeface="Arial" pitchFamily="34" charset="0"/>
              <a:buChar char="•"/>
              <a:defRPr/>
            </a:pPr>
            <a:r>
              <a:rPr lang="en-US" sz="2400" b="1" dirty="0" smtClean="0"/>
              <a:t>Price realization at the farm gate level is not keeping pace </a:t>
            </a:r>
            <a:r>
              <a:rPr lang="en-US" sz="2400" b="1" dirty="0"/>
              <a:t>with inflationary rise in the  cost of </a:t>
            </a:r>
            <a:r>
              <a:rPr lang="en-US" sz="2400" b="1" dirty="0" smtClean="0"/>
              <a:t>inputs</a:t>
            </a:r>
            <a:endParaRPr lang="en-US" sz="2400" b="1" dirty="0"/>
          </a:p>
          <a:p>
            <a:pPr algn="just" eaLnBrk="1" hangingPunct="1">
              <a:lnSpc>
                <a:spcPct val="90000"/>
              </a:lnSpc>
              <a:buFont typeface="Arial" pitchFamily="34" charset="0"/>
              <a:buChar char="•"/>
              <a:defRPr/>
            </a:pPr>
            <a:endParaRPr lang="en-US" sz="2400" b="1" dirty="0" smtClean="0"/>
          </a:p>
          <a:p>
            <a:pPr algn="just" eaLnBrk="1" hangingPunct="1">
              <a:lnSpc>
                <a:spcPct val="90000"/>
              </a:lnSpc>
              <a:buFont typeface="Arial" pitchFamily="34" charset="0"/>
              <a:buChar char="•"/>
              <a:defRPr/>
            </a:pPr>
            <a:r>
              <a:rPr lang="en-US" sz="2400" b="1" dirty="0" smtClean="0"/>
              <a:t>High Social Welfare cost</a:t>
            </a:r>
          </a:p>
          <a:p>
            <a:pPr marL="0" indent="0" algn="just" eaLnBrk="1" hangingPunct="1">
              <a:lnSpc>
                <a:spcPct val="90000"/>
              </a:lnSpc>
              <a:buFont typeface="Arial" pitchFamily="34" charset="0"/>
              <a:buChar char="•"/>
              <a:defRPr/>
            </a:pPr>
            <a:endParaRPr lang="en-US" sz="2400" b="1" dirty="0" smtClean="0"/>
          </a:p>
          <a:p>
            <a:pPr algn="just" eaLnBrk="1" hangingPunct="1">
              <a:lnSpc>
                <a:spcPct val="90000"/>
              </a:lnSpc>
              <a:buFont typeface="Arial" pitchFamily="34" charset="0"/>
              <a:buChar char="•"/>
              <a:defRPr/>
            </a:pPr>
            <a:r>
              <a:rPr lang="en-US" sz="2400" b="1" dirty="0" smtClean="0"/>
              <a:t>High cost would be largely mitigated  through improvement of yields.    </a:t>
            </a:r>
          </a:p>
        </p:txBody>
      </p:sp>
      <p:sp>
        <p:nvSpPr>
          <p:cNvPr id="13316"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57FF982C-6EE1-4325-B6E7-33D807F553FE}" type="datetime8">
              <a:rPr lang="en-IN" sz="1400" smtClean="0"/>
              <a:pPr/>
              <a:t>11/3/2014 10:37 AM</a:t>
            </a:fld>
            <a:endParaRPr lang="en-US" sz="1400"/>
          </a:p>
        </p:txBody>
      </p:sp>
      <p:sp>
        <p:nvSpPr>
          <p:cNvPr id="13317"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DEE1AC00-36BC-4721-80B6-3FF1721B080F}" type="slidenum">
              <a:rPr lang="en-US" sz="1400" smtClean="0"/>
              <a:pPr/>
              <a:t>8</a:t>
            </a:fld>
            <a:endParaRPr lang="en-US" sz="1400" smtClean="0"/>
          </a:p>
        </p:txBody>
      </p:sp>
      <p:pic>
        <p:nvPicPr>
          <p:cNvPr id="6" name="Picture 4" descr="ITA Logo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27684" y="111919"/>
            <a:ext cx="863916" cy="802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Action Button: Custom 1">
            <a:hlinkClick r:id="rId4" action="ppaction://hlinksldjump" highlightClick="1"/>
          </p:cNvPr>
          <p:cNvSpPr/>
          <p:nvPr/>
        </p:nvSpPr>
        <p:spPr>
          <a:xfrm>
            <a:off x="7086600" y="6245225"/>
            <a:ext cx="381000" cy="23177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73215" y="183540"/>
            <a:ext cx="4229100" cy="938212"/>
          </a:xfrm>
        </p:spPr>
        <p:txBody>
          <a:bodyPr/>
          <a:lstStyle/>
          <a:p>
            <a:pPr eaLnBrk="1" hangingPunct="1"/>
            <a:r>
              <a:rPr lang="en-US" sz="3200" b="1" dirty="0" smtClean="0"/>
              <a:t>Climate Change</a:t>
            </a:r>
          </a:p>
        </p:txBody>
      </p:sp>
      <p:sp>
        <p:nvSpPr>
          <p:cNvPr id="15363" name="Rectangle 3"/>
          <p:cNvSpPr>
            <a:spLocks noGrp="1" noChangeArrowheads="1"/>
          </p:cNvSpPr>
          <p:nvPr>
            <p:ph type="body" idx="1"/>
          </p:nvPr>
        </p:nvSpPr>
        <p:spPr>
          <a:xfrm>
            <a:off x="381000" y="1447800"/>
            <a:ext cx="8534400" cy="4343400"/>
          </a:xfrm>
        </p:spPr>
        <p:txBody>
          <a:bodyPr/>
          <a:lstStyle/>
          <a:p>
            <a:pPr algn="just" eaLnBrk="1" hangingPunct="1"/>
            <a:r>
              <a:rPr lang="en-US" sz="2400" b="1" dirty="0" smtClean="0"/>
              <a:t>Extreme weather conditions perpetuated by high temperature, decreasing &amp; uneven rainfall leading to floods and prolonged droughts.</a:t>
            </a:r>
          </a:p>
          <a:p>
            <a:pPr algn="just" eaLnBrk="1" hangingPunct="1"/>
            <a:endParaRPr lang="en-US" sz="2400" b="1" dirty="0" smtClean="0"/>
          </a:p>
          <a:p>
            <a:pPr algn="just" eaLnBrk="1" hangingPunct="1"/>
            <a:r>
              <a:rPr lang="en-US" sz="2400" b="1" dirty="0" smtClean="0"/>
              <a:t>Bio Diversity changes --- increased pest activity --- mosquito bugs, looper caterpillars and hardy weed species.</a:t>
            </a:r>
          </a:p>
          <a:p>
            <a:pPr algn="just" eaLnBrk="1" hangingPunct="1"/>
            <a:endParaRPr lang="en-US" sz="2400" b="1" dirty="0" smtClean="0"/>
          </a:p>
          <a:p>
            <a:pPr algn="just" eaLnBrk="1" hangingPunct="1"/>
            <a:r>
              <a:rPr lang="en-US" sz="2400" b="1" dirty="0" smtClean="0"/>
              <a:t>Expansion of present list of Plant Protection Formulations (PPF), a necessity for combating issues relating to immunity and efficacy. </a:t>
            </a:r>
          </a:p>
          <a:p>
            <a:pPr algn="just" eaLnBrk="1" hangingPunct="1">
              <a:buFont typeface="Wingdings" panose="05000000000000000000" pitchFamily="2" charset="2"/>
              <a:buChar char="v"/>
            </a:pPr>
            <a:endParaRPr lang="en-US" sz="2000" b="1" dirty="0" smtClean="0"/>
          </a:p>
          <a:p>
            <a:pPr eaLnBrk="1" hangingPunct="1">
              <a:buNone/>
            </a:pPr>
            <a:endParaRPr lang="en-US" sz="2000" b="1" dirty="0" smtClean="0"/>
          </a:p>
          <a:p>
            <a:pPr eaLnBrk="1" hangingPunct="1"/>
            <a:endParaRPr lang="en-US" sz="2000" b="1" dirty="0" smtClean="0"/>
          </a:p>
        </p:txBody>
      </p:sp>
      <p:sp>
        <p:nvSpPr>
          <p:cNvPr id="15364"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80A0B3BB-8145-4592-A6AB-B3198EBF632D}" type="datetime8">
              <a:rPr lang="en-IN" sz="1400" smtClean="0"/>
              <a:pPr/>
              <a:t>11/3/2014 10:37 AM</a:t>
            </a:fld>
            <a:endParaRPr lang="en-US" sz="1400"/>
          </a:p>
        </p:txBody>
      </p:sp>
      <p:sp>
        <p:nvSpPr>
          <p:cNvPr id="15365"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panose="020B0604020202020204" pitchFamily="34" charset="0"/>
              </a:defRPr>
            </a:lvl1pPr>
            <a:lvl2pPr marL="742950" indent="-285750">
              <a:defRPr sz="1200">
                <a:solidFill>
                  <a:schemeClr val="tx1"/>
                </a:solidFill>
                <a:latin typeface="Arial" panose="020B0604020202020204" pitchFamily="34" charset="0"/>
              </a:defRPr>
            </a:lvl2pPr>
            <a:lvl3pPr marL="1143000" indent="-228600">
              <a:defRPr sz="1200">
                <a:solidFill>
                  <a:schemeClr val="tx1"/>
                </a:solidFill>
                <a:latin typeface="Arial" panose="020B0604020202020204" pitchFamily="34" charset="0"/>
              </a:defRPr>
            </a:lvl3pPr>
            <a:lvl4pPr marL="1600200" indent="-228600">
              <a:defRPr sz="1200">
                <a:solidFill>
                  <a:schemeClr val="tx1"/>
                </a:solidFill>
                <a:latin typeface="Arial" panose="020B0604020202020204" pitchFamily="34" charset="0"/>
              </a:defRPr>
            </a:lvl4pPr>
            <a:lvl5pPr marL="2057400" indent="-228600">
              <a:defRPr sz="1200">
                <a:solidFill>
                  <a:schemeClr val="tx1"/>
                </a:solidFill>
                <a:latin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defRPr>
            </a:lvl9pPr>
          </a:lstStyle>
          <a:p>
            <a:fld id="{DAFA82F1-6811-4F5A-9476-6E77F3AF9C4A}" type="slidenum">
              <a:rPr lang="en-US" sz="1400" smtClean="0"/>
              <a:pPr/>
              <a:t>9</a:t>
            </a:fld>
            <a:endParaRPr lang="en-US" sz="1400" smtClean="0"/>
          </a:p>
        </p:txBody>
      </p:sp>
      <p:pic>
        <p:nvPicPr>
          <p:cNvPr id="6" name="Picture 4" descr="ITA Logo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27684" y="111919"/>
            <a:ext cx="863916" cy="8024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2004</TotalTime>
  <Words>1707</Words>
  <Application>Microsoft Office PowerPoint</Application>
  <PresentationFormat>On-screen Show (4:3)</PresentationFormat>
  <Paragraphs>282</Paragraphs>
  <Slides>22</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5" baseType="lpstr">
      <vt:lpstr>Default Design</vt:lpstr>
      <vt:lpstr>Office Theme</vt:lpstr>
      <vt:lpstr>Worksheet</vt:lpstr>
      <vt:lpstr>Market developments in India : Production, Consumption &amp; Trade Issues    21ST  Session of FAO – IGG  Bandung, Indonesia </vt:lpstr>
      <vt:lpstr>Tea Industry- Overview</vt:lpstr>
      <vt:lpstr>INDIAN TEA – SNAP SHOT</vt:lpstr>
      <vt:lpstr>CURRENT PRODUCTION ( Th MT)</vt:lpstr>
      <vt:lpstr>CURRENT PRICES        (USD/KG)</vt:lpstr>
      <vt:lpstr>Challenges</vt:lpstr>
      <vt:lpstr>Productivity</vt:lpstr>
      <vt:lpstr>Cost Of Production</vt:lpstr>
      <vt:lpstr>Climate Change</vt:lpstr>
      <vt:lpstr>Quality, Value Addition , Product Diversification</vt:lpstr>
      <vt:lpstr>Marketing  : Domestic</vt:lpstr>
      <vt:lpstr> Indian Tea Carnival - Chai Ho Jaye </vt:lpstr>
      <vt:lpstr> Indian Tea Carnival - Chai Ho Jaye </vt:lpstr>
      <vt:lpstr> Indian Tea Carnival - Chai Ho Jaye </vt:lpstr>
      <vt:lpstr>Marketing  : Exports</vt:lpstr>
      <vt:lpstr>Sustainability Issues</vt:lpstr>
      <vt:lpstr>PLANT PROTECTION CODE</vt:lpstr>
      <vt:lpstr>SUSTAINABILITY - Initiatives</vt:lpstr>
      <vt:lpstr>Slide 19</vt:lpstr>
      <vt:lpstr>Small Grower</vt:lpstr>
      <vt:lpstr>Production : Corporate &amp;  BLF Sector  (MKg)</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127th agm</dc:title>
  <dc:creator>USER</dc:creator>
  <cp:lastModifiedBy>ITA</cp:lastModifiedBy>
  <cp:revision>317</cp:revision>
  <dcterms:created xsi:type="dcterms:W3CDTF">2010-11-11T13:07:43Z</dcterms:created>
  <dcterms:modified xsi:type="dcterms:W3CDTF">2014-11-03T05:13:27Z</dcterms:modified>
</cp:coreProperties>
</file>